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732" r:id="rId1"/>
  </p:sldMasterIdLst>
  <p:notesMasterIdLst>
    <p:notesMasterId r:id="rId13"/>
  </p:notesMasterIdLst>
  <p:sldIdLst>
    <p:sldId id="256" r:id="rId2"/>
    <p:sldId id="257" r:id="rId3"/>
    <p:sldId id="258" r:id="rId4"/>
    <p:sldId id="259" r:id="rId5"/>
    <p:sldId id="260" r:id="rId6"/>
    <p:sldId id="261" r:id="rId7"/>
    <p:sldId id="262" r:id="rId8"/>
    <p:sldId id="265" r:id="rId9"/>
    <p:sldId id="263" r:id="rId10"/>
    <p:sldId id="264" r:id="rId11"/>
    <p:sldId id="266" r:id="rId12"/>
  </p:sldIdLst>
  <p:sldSz cx="14630400" cy="8229600"/>
  <p:notesSz cx="8229600" cy="14630400"/>
  <p:embeddedFontLst>
    <p:embeddedFont>
      <p:font typeface="Century Gothic" panose="020B0502020202020204" pitchFamily="34" charset="0"/>
      <p:regular r:id="rId14"/>
      <p:bold r:id="rId15"/>
      <p:italic r:id="rId16"/>
      <p:boldItalic r:id="rId17"/>
    </p:embeddedFont>
    <p:embeddedFont>
      <p:font typeface="Fira Sans" panose="020B0503050000020004" pitchFamily="34" charset="0"/>
      <p:regular r:id="rId18"/>
    </p:embeddedFont>
    <p:embeddedFont>
      <p:font typeface="Inconsolata Bold" pitchFamily="1" charset="0"/>
      <p:bold r:id="rId19"/>
    </p:embeddedFont>
    <p:embeddedFont>
      <p:font typeface="Wingdings 3" panose="05040102010807070707" pitchFamily="18" charset="2"/>
      <p:regular r:id="rId2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0" d="100"/>
          <a:sy n="80" d="100"/>
        </p:scale>
        <p:origin x="139"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00232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4630400" cy="82296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385946" y="2519679"/>
            <a:ext cx="10590790" cy="3213178"/>
          </a:xfrm>
        </p:spPr>
        <p:txBody>
          <a:bodyPr anchor="b"/>
          <a:lstStyle>
            <a:lvl1pPr>
              <a:defRPr sz="6480"/>
            </a:lvl1pPr>
          </a:lstStyle>
          <a:p>
            <a:r>
              <a:rPr lang="en-US"/>
              <a:t>Click to edit Master title style</a:t>
            </a:r>
            <a:endParaRPr lang="en-US" dirty="0"/>
          </a:p>
        </p:txBody>
      </p:sp>
      <p:sp>
        <p:nvSpPr>
          <p:cNvPr id="3" name="Subtitle 2"/>
          <p:cNvSpPr>
            <a:spLocks noGrp="1"/>
          </p:cNvSpPr>
          <p:nvPr>
            <p:ph type="subTitle" idx="1"/>
          </p:nvPr>
        </p:nvSpPr>
        <p:spPr bwMode="gray">
          <a:xfrm>
            <a:off x="1385946" y="5732856"/>
            <a:ext cx="10590790" cy="1033704"/>
          </a:xfrm>
        </p:spPr>
        <p:txBody>
          <a:bodyPr anchor="t"/>
          <a:lstStyle>
            <a:lvl1pPr marL="0" indent="0" algn="l">
              <a:buNone/>
              <a:defRPr cap="all">
                <a:solidFill>
                  <a:schemeClr val="accent1">
                    <a:lumMod val="60000"/>
                    <a:lumOff val="40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2190781" y="2150669"/>
            <a:ext cx="1188719" cy="365759"/>
          </a:xfrm>
        </p:spPr>
        <p:txBody>
          <a:bodyPr anchor="t"/>
          <a:lstStyle>
            <a:lvl1pPr algn="l">
              <a:defRPr b="0" i="0">
                <a:solidFill>
                  <a:schemeClr val="bg1">
                    <a:alpha val="60000"/>
                  </a:schemeClr>
                </a:solidFill>
              </a:defRPr>
            </a:lvl1pPr>
          </a:lstStyle>
          <a:p>
            <a:fld id="{6AD6EE87-EBD5-4F12-A48A-63ACA297AC8F}" type="datetimeFigureOut">
              <a:rPr lang="en-US" smtClean="0"/>
              <a:t>5/8/2025</a:t>
            </a:fld>
            <a:endParaRPr lang="en-US" dirty="0"/>
          </a:p>
        </p:txBody>
      </p:sp>
      <p:sp>
        <p:nvSpPr>
          <p:cNvPr id="5" name="Footer Placeholder 4"/>
          <p:cNvSpPr>
            <a:spLocks noGrp="1"/>
          </p:cNvSpPr>
          <p:nvPr>
            <p:ph type="ftr" sz="quarter" idx="11"/>
          </p:nvPr>
        </p:nvSpPr>
        <p:spPr bwMode="gray">
          <a:xfrm rot="5400000">
            <a:off x="10742372" y="3873399"/>
            <a:ext cx="4631754" cy="36576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2423049" y="354876"/>
            <a:ext cx="1005839" cy="921224"/>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5135592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5" y="5963912"/>
            <a:ext cx="10590791" cy="680086"/>
          </a:xfrm>
        </p:spPr>
        <p:txBody>
          <a:bodyPr anchor="b">
            <a:normAutofit/>
          </a:bodyPr>
          <a:lstStyle>
            <a:lvl1pPr algn="l">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85945" y="822960"/>
            <a:ext cx="10590791" cy="4114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5" y="6643998"/>
            <a:ext cx="10590790" cy="592454"/>
          </a:xfrm>
        </p:spPr>
        <p:txBody>
          <a:bodyPr>
            <a:normAutofit/>
          </a:bodyPr>
          <a:lstStyle>
            <a:lvl1pPr marL="0" indent="0">
              <a:buNone/>
              <a:defRPr sz="1440">
                <a:solidFill>
                  <a:schemeClr val="accent1">
                    <a:lumMod val="60000"/>
                    <a:lumOff val="40000"/>
                  </a:schemeClr>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90298CD5-6C1E-4009-B41F-6DF62E31D3BE}" type="datetimeFigureOut">
              <a:rPr lang="en-US" smtClean="0"/>
              <a:pPr/>
              <a:t>5/8/2025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4116597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4630400" cy="82296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78558" y="1276101"/>
            <a:ext cx="10598179" cy="1647583"/>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385945" y="4251960"/>
            <a:ext cx="10590791" cy="297180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5/8/2025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78282304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4630400" cy="82296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1057879" y="728803"/>
            <a:ext cx="962294" cy="1865126"/>
          </a:xfrm>
          <a:prstGeom prst="rect">
            <a:avLst/>
          </a:prstGeom>
          <a:noFill/>
        </p:spPr>
        <p:txBody>
          <a:bodyPr wrap="square" rtlCol="0">
            <a:spAutoFit/>
          </a:bodyPr>
          <a:lstStyle/>
          <a:p>
            <a:pPr algn="r"/>
            <a:r>
              <a:rPr lang="en-US" sz="11520" b="0" i="0" dirty="0">
                <a:solidFill>
                  <a:schemeClr val="accent1">
                    <a:lumMod val="60000"/>
                    <a:lumOff val="40000"/>
                  </a:schemeClr>
                </a:solidFill>
                <a:latin typeface="Arial"/>
                <a:cs typeface="Arial"/>
              </a:rPr>
              <a:t>“</a:t>
            </a:r>
          </a:p>
        </p:txBody>
      </p:sp>
      <p:sp>
        <p:nvSpPr>
          <p:cNvPr id="13" name="TextBox 12"/>
          <p:cNvSpPr txBox="1"/>
          <p:nvPr/>
        </p:nvSpPr>
        <p:spPr bwMode="gray">
          <a:xfrm>
            <a:off x="11861350" y="3136545"/>
            <a:ext cx="783316" cy="1865126"/>
          </a:xfrm>
          <a:prstGeom prst="rect">
            <a:avLst/>
          </a:prstGeom>
          <a:noFill/>
        </p:spPr>
        <p:txBody>
          <a:bodyPr wrap="square" rtlCol="0">
            <a:spAutoFit/>
          </a:bodyPr>
          <a:lstStyle/>
          <a:p>
            <a:pPr algn="r"/>
            <a:r>
              <a:rPr lang="en-US" sz="1152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898254" y="1178561"/>
            <a:ext cx="10144687" cy="3235958"/>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2335135" y="4414519"/>
            <a:ext cx="9277463" cy="410609"/>
          </a:xfrm>
        </p:spPr>
        <p:txBody>
          <a:bodyPr anchor="t">
            <a:normAutofit/>
          </a:bodyPr>
          <a:lstStyle>
            <a:lvl1pPr marL="0" indent="0">
              <a:buNone/>
              <a:defRPr lang="en-US" sz="1680" b="0" i="0" kern="1200" cap="small" dirty="0">
                <a:solidFill>
                  <a:schemeClr val="accent1">
                    <a:lumMod val="60000"/>
                    <a:lumOff val="40000"/>
                  </a:schemeClr>
                </a:solidFill>
                <a:latin typeface="+mn-lt"/>
                <a:ea typeface="+mn-ea"/>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0" name="Text Placeholder 3"/>
          <p:cNvSpPr>
            <a:spLocks noGrp="1"/>
          </p:cNvSpPr>
          <p:nvPr>
            <p:ph type="body" sz="half" idx="2"/>
          </p:nvPr>
        </p:nvSpPr>
        <p:spPr>
          <a:xfrm>
            <a:off x="1385946" y="6035040"/>
            <a:ext cx="11093876" cy="1197428"/>
          </a:xfrm>
        </p:spPr>
        <p:txBody>
          <a:bodyPr anchor="ctr">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5/8/2025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02409370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5" y="2844800"/>
            <a:ext cx="10590792" cy="2187017"/>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5" y="6029960"/>
            <a:ext cx="10590791" cy="1032480"/>
          </a:xfrm>
        </p:spPr>
        <p:txBody>
          <a:bodyPr anchor="t"/>
          <a:lstStyle>
            <a:lvl1pPr marL="0" indent="0" algn="l">
              <a:buNone/>
              <a:defRPr sz="2400" cap="none">
                <a:solidFill>
                  <a:schemeClr val="accent1">
                    <a:lumMod val="60000"/>
                    <a:lumOff val="4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5/8/2025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56661177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385945" y="1168402"/>
            <a:ext cx="10590791" cy="848357"/>
          </a:xfrm>
        </p:spPr>
        <p:txBody>
          <a:bodyPr/>
          <a:lstStyle>
            <a:lvl1pPr>
              <a:defRPr sz="4320"/>
            </a:lvl1pPr>
          </a:lstStyle>
          <a:p>
            <a:r>
              <a:rPr lang="en-US"/>
              <a:t>Click to edit Master title style</a:t>
            </a:r>
            <a:endParaRPr lang="en-US" dirty="0"/>
          </a:p>
        </p:txBody>
      </p:sp>
      <p:sp>
        <p:nvSpPr>
          <p:cNvPr id="3" name="Text Placeholder 2"/>
          <p:cNvSpPr>
            <a:spLocks noGrp="1"/>
          </p:cNvSpPr>
          <p:nvPr>
            <p:ph type="body" idx="1"/>
          </p:nvPr>
        </p:nvSpPr>
        <p:spPr>
          <a:xfrm>
            <a:off x="1385945" y="3124203"/>
            <a:ext cx="3770254"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6" name="Text Placeholder 3"/>
          <p:cNvSpPr>
            <a:spLocks noGrp="1"/>
          </p:cNvSpPr>
          <p:nvPr>
            <p:ph type="body" sz="half" idx="15"/>
          </p:nvPr>
        </p:nvSpPr>
        <p:spPr>
          <a:xfrm>
            <a:off x="1385944" y="3815717"/>
            <a:ext cx="3770255" cy="341675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5415266" y="3124200"/>
            <a:ext cx="3776411"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9" name="Text Placeholder 3"/>
          <p:cNvSpPr>
            <a:spLocks noGrp="1"/>
          </p:cNvSpPr>
          <p:nvPr>
            <p:ph type="body" sz="half" idx="16"/>
          </p:nvPr>
        </p:nvSpPr>
        <p:spPr>
          <a:xfrm>
            <a:off x="5415266" y="3815716"/>
            <a:ext cx="3776411" cy="341675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9465762" y="3124201"/>
            <a:ext cx="3774876"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Text Placeholder 3"/>
          <p:cNvSpPr>
            <a:spLocks noGrp="1"/>
          </p:cNvSpPr>
          <p:nvPr>
            <p:ph type="body" sz="half" idx="17"/>
          </p:nvPr>
        </p:nvSpPr>
        <p:spPr>
          <a:xfrm>
            <a:off x="9465995" y="3815715"/>
            <a:ext cx="3774643" cy="341675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7" name="Straight Connector 16"/>
          <p:cNvCxnSpPr/>
          <p:nvPr/>
        </p:nvCxnSpPr>
        <p:spPr>
          <a:xfrm>
            <a:off x="5284765" y="3083560"/>
            <a:ext cx="0" cy="41909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9326881" y="3083560"/>
            <a:ext cx="0" cy="41909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0298CD5-6C1E-4009-B41F-6DF62E31D3BE}" type="datetimeFigureOut">
              <a:rPr lang="en-US" smtClean="0"/>
              <a:pPr/>
              <a:t>5/8/2025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93738547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385945" y="1168402"/>
            <a:ext cx="10590791" cy="848357"/>
          </a:xfrm>
        </p:spPr>
        <p:txBody>
          <a:bodyPr/>
          <a:lstStyle>
            <a:lvl1pPr>
              <a:defRPr sz="4320"/>
            </a:lvl1pPr>
          </a:lstStyle>
          <a:p>
            <a:r>
              <a:rPr lang="en-US"/>
              <a:t>Click to edit Master title style</a:t>
            </a:r>
            <a:endParaRPr lang="en-US" dirty="0"/>
          </a:p>
        </p:txBody>
      </p:sp>
      <p:sp>
        <p:nvSpPr>
          <p:cNvPr id="3" name="Text Placeholder 2"/>
          <p:cNvSpPr>
            <a:spLocks noGrp="1"/>
          </p:cNvSpPr>
          <p:nvPr>
            <p:ph type="body" idx="1"/>
          </p:nvPr>
        </p:nvSpPr>
        <p:spPr>
          <a:xfrm>
            <a:off x="1385945" y="5439413"/>
            <a:ext cx="3660526"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9" name="Picture Placeholder 2"/>
          <p:cNvSpPr>
            <a:spLocks noGrp="1" noChangeAspect="1"/>
          </p:cNvSpPr>
          <p:nvPr>
            <p:ph type="pic" idx="15"/>
          </p:nvPr>
        </p:nvSpPr>
        <p:spPr>
          <a:xfrm>
            <a:off x="1601464" y="3124200"/>
            <a:ext cx="3229490" cy="190981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2" name="Text Placeholder 3"/>
          <p:cNvSpPr>
            <a:spLocks noGrp="1"/>
          </p:cNvSpPr>
          <p:nvPr>
            <p:ph type="body" sz="half" idx="18"/>
          </p:nvPr>
        </p:nvSpPr>
        <p:spPr>
          <a:xfrm>
            <a:off x="1385945" y="6130927"/>
            <a:ext cx="3660526" cy="110154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5482638" y="5439413"/>
            <a:ext cx="3660526" cy="691516"/>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1" name="Picture Placeholder 2"/>
          <p:cNvSpPr>
            <a:spLocks noGrp="1" noChangeAspect="1"/>
          </p:cNvSpPr>
          <p:nvPr>
            <p:ph type="pic" idx="21"/>
          </p:nvPr>
        </p:nvSpPr>
        <p:spPr>
          <a:xfrm>
            <a:off x="5698155" y="3124200"/>
            <a:ext cx="3229492" cy="190981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3" name="Text Placeholder 3"/>
          <p:cNvSpPr>
            <a:spLocks noGrp="1"/>
          </p:cNvSpPr>
          <p:nvPr>
            <p:ph type="body" sz="half" idx="19"/>
          </p:nvPr>
        </p:nvSpPr>
        <p:spPr>
          <a:xfrm>
            <a:off x="5484206" y="6130926"/>
            <a:ext cx="3660526" cy="110154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9579331" y="5439414"/>
            <a:ext cx="3661314"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2" name="Picture Placeholder 2"/>
          <p:cNvSpPr>
            <a:spLocks noGrp="1" noChangeAspect="1"/>
          </p:cNvSpPr>
          <p:nvPr>
            <p:ph type="pic" idx="22"/>
          </p:nvPr>
        </p:nvSpPr>
        <p:spPr>
          <a:xfrm>
            <a:off x="9795637" y="3124200"/>
            <a:ext cx="3229490" cy="190981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20"/>
          </p:nvPr>
        </p:nvSpPr>
        <p:spPr>
          <a:xfrm>
            <a:off x="9579330" y="6130925"/>
            <a:ext cx="3661315" cy="110154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43" name="Straight Connector 42"/>
          <p:cNvCxnSpPr/>
          <p:nvPr/>
        </p:nvCxnSpPr>
        <p:spPr>
          <a:xfrm>
            <a:off x="5286997" y="3083560"/>
            <a:ext cx="0" cy="41909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9357362" y="3083560"/>
            <a:ext cx="0" cy="41909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0298CD5-6C1E-4009-B41F-6DF62E31D3BE}" type="datetimeFigureOut">
              <a:rPr lang="en-US" smtClean="0"/>
              <a:pPr/>
              <a:t>5/8/2025</a:t>
            </a:fld>
            <a:endParaRPr lang="en-US" dirty="0"/>
          </a:p>
        </p:txBody>
      </p:sp>
      <p:sp>
        <p:nvSpPr>
          <p:cNvPr id="8" name="Footer Placeholder 7"/>
          <p:cNvSpPr>
            <a:spLocks noGrp="1"/>
          </p:cNvSpPr>
          <p:nvPr>
            <p:ph type="ftr" sz="quarter" idx="11"/>
          </p:nvPr>
        </p:nvSpPr>
        <p:spPr>
          <a:xfrm>
            <a:off x="673333" y="7670206"/>
            <a:ext cx="4373138" cy="365761"/>
          </a:xfrm>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312138159"/>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385945" y="1168402"/>
            <a:ext cx="10590791" cy="848357"/>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85945" y="3124200"/>
            <a:ext cx="10590791" cy="409956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2834527" y="7670206"/>
            <a:ext cx="1188719" cy="365759"/>
          </a:xfrm>
        </p:spPr>
        <p:txBody>
          <a:bodyPr/>
          <a:lstStyle/>
          <a:p>
            <a:fld id="{4CD73815-2707-4475-8F1A-B873CB631BB4}" type="datetimeFigureOut">
              <a:rPr lang="en-US" smtClean="0"/>
              <a:t>5/8/2025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684090353"/>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10302283" y="1534160"/>
            <a:ext cx="1691958" cy="5698308"/>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385945" y="1534160"/>
            <a:ext cx="7507230" cy="569830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2783725" y="7670206"/>
            <a:ext cx="1190562" cy="365759"/>
          </a:xfrm>
        </p:spPr>
        <p:txBody>
          <a:bodyPr/>
          <a:lstStyle/>
          <a:p>
            <a:fld id="{2A4AFB99-0EAB-4182-AFF8-E214C82A68F6}" type="datetimeFigureOut">
              <a:rPr lang="en-US" smtClean="0"/>
              <a:t>5/8/2025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543283610"/>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49577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6487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385945" y="3124200"/>
            <a:ext cx="10590791" cy="40995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smtClean="0"/>
              <a:t>5/8/2025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981232224"/>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06265508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546662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80718072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601718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599197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263143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468470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06514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4630400" cy="82296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5" y="3213174"/>
            <a:ext cx="5221230" cy="2740589"/>
          </a:xfrm>
        </p:spPr>
        <p:txBody>
          <a:bodyPr anchor="ct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8274671" y="3213173"/>
            <a:ext cx="4509054" cy="2740589"/>
          </a:xfrm>
        </p:spPr>
        <p:txBody>
          <a:bodyPr anchor="ctr"/>
          <a:lstStyle>
            <a:lvl1pPr marL="0" indent="0" algn="l">
              <a:buNone/>
              <a:defRPr sz="2400" cap="all">
                <a:solidFill>
                  <a:schemeClr val="accent1">
                    <a:lumMod val="60000"/>
                    <a:lumOff val="4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A61015F-7CC6-4D0A-9D87-873EA4C304CC}" type="datetimeFigureOut">
              <a:rPr lang="en-US" smtClean="0"/>
              <a:t>5/8/2025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9342134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85945" y="3124201"/>
            <a:ext cx="5790190" cy="409956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50455" y="3124200"/>
            <a:ext cx="5790191" cy="40995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smtClean="0"/>
              <a:t>5/8/2025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46262012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385946" y="3124200"/>
            <a:ext cx="5790188"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85945" y="3815715"/>
            <a:ext cx="5790190" cy="3408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50455" y="3124200"/>
            <a:ext cx="5790191"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50455" y="3815715"/>
            <a:ext cx="5790191" cy="3408047"/>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smtClean="0"/>
              <a:t>5/8/2025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96242936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385945" y="1168402"/>
            <a:ext cx="10513696" cy="848357"/>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smtClean="0"/>
              <a:t>5/8/2025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600563517"/>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smtClean="0"/>
              <a:t>5/8/2025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063801647"/>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6" y="1554480"/>
            <a:ext cx="3351790" cy="1920240"/>
          </a:xfrm>
        </p:spPr>
        <p:txBody>
          <a:bodyPr anchor="b"/>
          <a:lstStyle>
            <a:lvl1pPr algn="l">
              <a:defRPr sz="2880" b="0"/>
            </a:lvl1pPr>
          </a:lstStyle>
          <a:p>
            <a:r>
              <a:rPr lang="en-US"/>
              <a:t>Click to edit Master title style</a:t>
            </a:r>
            <a:endParaRPr lang="en-US" dirty="0"/>
          </a:p>
        </p:txBody>
      </p:sp>
      <p:sp>
        <p:nvSpPr>
          <p:cNvPr id="3" name="Content Placeholder 2"/>
          <p:cNvSpPr>
            <a:spLocks noGrp="1"/>
          </p:cNvSpPr>
          <p:nvPr>
            <p:ph idx="1"/>
          </p:nvPr>
        </p:nvSpPr>
        <p:spPr>
          <a:xfrm>
            <a:off x="6937375" y="1737360"/>
            <a:ext cx="6228079" cy="54864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385945" y="3755137"/>
            <a:ext cx="3351790" cy="3474719"/>
          </a:xfrm>
        </p:spPr>
        <p:txBody>
          <a:bodyPr/>
          <a:lstStyle>
            <a:lvl1pPr marL="0" indent="0">
              <a:buNone/>
              <a:defRPr sz="1680">
                <a:solidFill>
                  <a:schemeClr val="accent1">
                    <a:lumMod val="60000"/>
                    <a:lumOff val="40000"/>
                  </a:schemeClr>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05C68B11-C5A8-448C-8CE9-B1A273C79CFC}" type="datetimeFigureOut">
              <a:rPr lang="en-US" smtClean="0"/>
              <a:t>5/8/2025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61065914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6" y="2032000"/>
            <a:ext cx="4638161" cy="2082800"/>
          </a:xfrm>
        </p:spPr>
        <p:txBody>
          <a:bodyPr anchor="b">
            <a:normAutofit/>
          </a:bodyPr>
          <a:lstStyle>
            <a:lvl1pPr algn="l">
              <a:defRPr sz="432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57444" y="1371600"/>
            <a:ext cx="3872632" cy="54864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385945" y="4389120"/>
            <a:ext cx="4631054" cy="1645920"/>
          </a:xfrm>
        </p:spPr>
        <p:txBody>
          <a:bodyPr>
            <a:normAutofit/>
          </a:bodyPr>
          <a:lstStyle>
            <a:lvl1pPr marL="0" indent="0">
              <a:buNone/>
              <a:defRPr sz="1680">
                <a:solidFill>
                  <a:schemeClr val="accent1">
                    <a:lumMod val="60000"/>
                    <a:lumOff val="40000"/>
                  </a:schemeClr>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C7616CA0-919D-4A49-9C8A-62FDFB3A5183}" type="datetimeFigureOut">
              <a:rPr lang="en-US" smtClean="0"/>
              <a:t>5/8/2025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867E5644-1E61-4311-A31E-84CB9C7AA8A9}" type="slidenum">
              <a:rPr lang="en-US" smtClean="0"/>
              <a:t>‹#›</a:t>
            </a:fld>
            <a:endParaRPr lang="en-US" dirty="0"/>
          </a:p>
        </p:txBody>
      </p:sp>
    </p:spTree>
    <p:extLst>
      <p:ext uri="{BB962C8B-B14F-4D97-AF65-F5344CB8AC3E}">
        <p14:creationId xmlns:p14="http://schemas.microsoft.com/office/powerpoint/2010/main" val="3814413442"/>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4630400" cy="8229600"/>
            <a:chOff x="0" y="0"/>
            <a:chExt cx="12192000" cy="6858000"/>
          </a:xfrm>
        </p:grpSpPr>
        <p:sp>
          <p:nvSpPr>
            <p:cNvPr id="7" name="Rectangle 6"/>
            <p:cNvSpPr/>
            <p:nvPr/>
          </p:nvSpPr>
          <p:spPr>
            <a:xfrm>
              <a:off x="0" y="0"/>
              <a:ext cx="12192000" cy="6858000"/>
            </a:xfrm>
            <a:prstGeom prst="rect">
              <a:avLst/>
            </a:prstGeom>
            <a:blipFill>
              <a:blip r:embed="rId2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385945" y="1168402"/>
            <a:ext cx="10513696" cy="848357"/>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385945" y="3124200"/>
            <a:ext cx="10513696" cy="40995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783725" y="7670206"/>
            <a:ext cx="1188719" cy="365759"/>
          </a:xfrm>
          <a:prstGeom prst="rect">
            <a:avLst/>
          </a:prstGeom>
        </p:spPr>
        <p:txBody>
          <a:bodyPr vert="horz" lIns="91440" tIns="45720" rIns="91440" bIns="45720" rtlCol="0" anchor="ctr"/>
          <a:lstStyle>
            <a:lvl1pPr algn="r">
              <a:defRPr sz="1200" b="1" i="0">
                <a:solidFill>
                  <a:schemeClr val="accent1"/>
                </a:solidFill>
              </a:defRPr>
            </a:lvl1pPr>
          </a:lstStyle>
          <a:p>
            <a:fld id="{90298CD5-6C1E-4009-B41F-6DF62E31D3BE}" type="datetimeFigureOut">
              <a:rPr lang="en-US" smtClean="0"/>
              <a:pPr/>
              <a:t>5/8/2025</a:t>
            </a:fld>
            <a:endParaRPr lang="en-US" dirty="0"/>
          </a:p>
        </p:txBody>
      </p:sp>
      <p:sp>
        <p:nvSpPr>
          <p:cNvPr id="5" name="Footer Placeholder 4"/>
          <p:cNvSpPr>
            <a:spLocks noGrp="1"/>
          </p:cNvSpPr>
          <p:nvPr>
            <p:ph type="ftr" sz="quarter" idx="3"/>
          </p:nvPr>
        </p:nvSpPr>
        <p:spPr>
          <a:xfrm>
            <a:off x="673333" y="7670206"/>
            <a:ext cx="4631754" cy="365761"/>
          </a:xfrm>
          <a:prstGeom prst="rect">
            <a:avLst/>
          </a:prstGeom>
        </p:spPr>
        <p:txBody>
          <a:bodyPr vert="horz" lIns="91440" tIns="45720" rIns="91440" bIns="45720" rtlCol="0" anchor="ctr"/>
          <a:lstStyle>
            <a:lvl1pPr algn="l">
              <a:defRPr sz="1200" b="1" i="0">
                <a:solidFill>
                  <a:schemeClr val="accent1"/>
                </a:solidFill>
              </a:defRPr>
            </a:lvl1pPr>
          </a:lstStyle>
          <a:p>
            <a:endParaRPr lang="en-US" dirty="0"/>
          </a:p>
        </p:txBody>
      </p:sp>
      <p:sp>
        <p:nvSpPr>
          <p:cNvPr id="21" name="Rectangle 20"/>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2423049" y="354876"/>
            <a:ext cx="1005839" cy="921224"/>
          </a:xfrm>
          <a:prstGeom prst="rect">
            <a:avLst/>
          </a:prstGeom>
        </p:spPr>
        <p:txBody>
          <a:bodyPr vert="horz" lIns="91440" tIns="45720" rIns="91440" bIns="45720" rtlCol="0" anchor="b"/>
          <a:lstStyle>
            <a:lvl1pPr algn="ctr">
              <a:defRPr sz="3360" b="0" i="0">
                <a:solidFill>
                  <a:schemeClr val="bg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744208962"/>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 id="2147483756" r:id="rId24"/>
    <p:sldLayoutId id="2147483757" r:id="rId25"/>
    <p:sldLayoutId id="2147483758" r:id="rId26"/>
    <p:sldLayoutId id="2147483759" r:id="rId27"/>
  </p:sldLayoutIdLst>
  <p:hf sldNum="0" hdr="0" ftr="0" dt="0"/>
  <p:txStyles>
    <p:titleStyle>
      <a:lvl1pPr algn="l" defTabSz="548640" rtl="0" eaLnBrk="1" latinLnBrk="0" hangingPunct="1">
        <a:spcBef>
          <a:spcPct val="0"/>
        </a:spcBef>
        <a:buNone/>
        <a:defRPr sz="432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accent1"/>
        </a:buClr>
        <a:buSzPct val="80000"/>
        <a:buFont typeface="Wingdings 3" charset="2"/>
        <a:buChar char=""/>
        <a:defRPr sz="2160" b="0" i="0" kern="1200">
          <a:solidFill>
            <a:schemeClr val="tx1">
              <a:lumMod val="75000"/>
              <a:lumOff val="25000"/>
            </a:schemeClr>
          </a:solidFill>
          <a:latin typeface="+mn-lt"/>
          <a:ea typeface="+mn-ea"/>
          <a:cs typeface="+mn-cs"/>
        </a:defRPr>
      </a:lvl1pPr>
      <a:lvl2pPr marL="891540" indent="-342900" algn="l" defTabSz="548640" rtl="0" eaLnBrk="1" latinLnBrk="0" hangingPunct="1">
        <a:spcBef>
          <a:spcPts val="1200"/>
        </a:spcBef>
        <a:spcAft>
          <a:spcPts val="0"/>
        </a:spcAft>
        <a:buClr>
          <a:schemeClr val="accent1"/>
        </a:buClr>
        <a:buSzPct val="80000"/>
        <a:buFont typeface="Wingdings 3" charset="2"/>
        <a:buChar char=""/>
        <a:defRPr sz="1920" b="0" i="0" kern="1200">
          <a:solidFill>
            <a:schemeClr val="tx1">
              <a:lumMod val="75000"/>
              <a:lumOff val="25000"/>
            </a:schemeClr>
          </a:solidFill>
          <a:latin typeface="+mn-lt"/>
          <a:ea typeface="+mn-ea"/>
          <a:cs typeface="+mn-cs"/>
        </a:defRPr>
      </a:lvl2pPr>
      <a:lvl3pPr marL="1371600" indent="-274320" algn="l" defTabSz="548640" rtl="0" eaLnBrk="1" latinLnBrk="0" hangingPunct="1">
        <a:spcBef>
          <a:spcPts val="1200"/>
        </a:spcBef>
        <a:spcAft>
          <a:spcPts val="0"/>
        </a:spcAft>
        <a:buClr>
          <a:schemeClr val="accent1"/>
        </a:buClr>
        <a:buSzPct val="80000"/>
        <a:buFont typeface="Wingdings 3" charset="2"/>
        <a:buChar char=""/>
        <a:defRPr sz="1680" b="0" i="0" kern="1200">
          <a:solidFill>
            <a:schemeClr val="tx1">
              <a:lumMod val="75000"/>
              <a:lumOff val="25000"/>
            </a:schemeClr>
          </a:solidFill>
          <a:latin typeface="+mn-lt"/>
          <a:ea typeface="+mn-ea"/>
          <a:cs typeface="+mn-cs"/>
        </a:defRPr>
      </a:lvl3pPr>
      <a:lvl4pPr marL="192024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4pPr>
      <a:lvl5pPr marL="246888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5pPr>
      <a:lvl6pPr marL="301752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6pPr>
      <a:lvl7pPr marL="356616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7pPr>
      <a:lvl8pPr marL="411480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8pPr>
      <a:lvl9pPr marL="466344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3529"/>
          </a:xfrm>
          <a:prstGeom prst="rect">
            <a:avLst/>
          </a:prstGeom>
        </p:spPr>
      </p:pic>
      <p:sp>
        <p:nvSpPr>
          <p:cNvPr id="3" name="Text 0"/>
          <p:cNvSpPr/>
          <p:nvPr/>
        </p:nvSpPr>
        <p:spPr>
          <a:xfrm>
            <a:off x="6278047" y="621983"/>
            <a:ext cx="7560707" cy="2120622"/>
          </a:xfrm>
          <a:prstGeom prst="rect">
            <a:avLst/>
          </a:prstGeom>
          <a:noFill/>
          <a:ln/>
        </p:spPr>
        <p:txBody>
          <a:bodyPr wrap="square" lIns="0" tIns="0" rIns="0" bIns="0" rtlCol="0" anchor="t"/>
          <a:lstStyle/>
          <a:p>
            <a:pPr marL="0" indent="0" algn="l">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Face Recognition and Attendance System Using OpenCV and Python</a:t>
            </a:r>
            <a:endParaRPr lang="en-US" sz="4450" dirty="0"/>
          </a:p>
        </p:txBody>
      </p:sp>
      <p:sp>
        <p:nvSpPr>
          <p:cNvPr id="4" name="Text 1"/>
          <p:cNvSpPr/>
          <p:nvPr/>
        </p:nvSpPr>
        <p:spPr>
          <a:xfrm>
            <a:off x="6287572" y="3081814"/>
            <a:ext cx="7560707" cy="1447800"/>
          </a:xfrm>
          <a:prstGeom prst="rect">
            <a:avLst/>
          </a:prstGeom>
          <a:noFill/>
          <a:ln/>
        </p:spPr>
        <p:txBody>
          <a:bodyPr wrap="square" lIns="0" tIns="0" rIns="0" bIns="0" rtlCol="0" anchor="t"/>
          <a:lstStyle/>
          <a:p>
            <a:pPr marL="0" indent="0" algn="l">
              <a:lnSpc>
                <a:spcPts val="2800"/>
              </a:lnSpc>
              <a:buNone/>
            </a:pPr>
            <a:r>
              <a:rPr lang="en-US" sz="1750" dirty="0">
                <a:solidFill>
                  <a:srgbClr val="DAD1E6"/>
                </a:solidFill>
                <a:latin typeface="Fira Sans" pitchFamily="34" charset="0"/>
                <a:ea typeface="Fira Sans" pitchFamily="34" charset="-122"/>
                <a:cs typeface="Fira Sans" pitchFamily="34" charset="-120"/>
              </a:rPr>
              <a:t>This presentation explores an innovative system combining OpenCV and Python for facial recognition attendance. We’ll discuss its background, challenges, implementation, and outcomes. This solution enhances accuracy and efficiency in attendance management.</a:t>
            </a:r>
            <a:endParaRPr lang="en-US" sz="1750" dirty="0"/>
          </a:p>
        </p:txBody>
      </p:sp>
      <p:sp>
        <p:nvSpPr>
          <p:cNvPr id="5" name="Text 2"/>
          <p:cNvSpPr/>
          <p:nvPr/>
        </p:nvSpPr>
        <p:spPr>
          <a:xfrm>
            <a:off x="6278047" y="4784050"/>
            <a:ext cx="7560707" cy="361950"/>
          </a:xfrm>
          <a:prstGeom prst="rect">
            <a:avLst/>
          </a:prstGeom>
          <a:noFill/>
          <a:ln/>
        </p:spPr>
        <p:txBody>
          <a:bodyPr wrap="none" lIns="0" tIns="0" rIns="0" bIns="0" rtlCol="0" anchor="t"/>
          <a:lstStyle/>
          <a:p>
            <a:pPr marL="0" indent="0" algn="l">
              <a:lnSpc>
                <a:spcPts val="2800"/>
              </a:lnSpc>
              <a:buNone/>
            </a:pPr>
            <a:r>
              <a:rPr lang="en-US" sz="1750" dirty="0">
                <a:solidFill>
                  <a:srgbClr val="DAD1E6"/>
                </a:solidFill>
                <a:latin typeface="Fira Sans" pitchFamily="34" charset="0"/>
                <a:ea typeface="Fira Sans" pitchFamily="34" charset="-122"/>
                <a:cs typeface="Fira Sans" pitchFamily="34" charset="-120"/>
              </a:rPr>
              <a:t>Made By Sarthak Sharma</a:t>
            </a:r>
            <a:endParaRPr lang="en-US" sz="1750" dirty="0"/>
          </a:p>
        </p:txBody>
      </p:sp>
      <p:sp>
        <p:nvSpPr>
          <p:cNvPr id="6" name="Text 3"/>
          <p:cNvSpPr/>
          <p:nvPr/>
        </p:nvSpPr>
        <p:spPr>
          <a:xfrm>
            <a:off x="6278047" y="5400437"/>
            <a:ext cx="7560707" cy="361950"/>
          </a:xfrm>
          <a:prstGeom prst="rect">
            <a:avLst/>
          </a:prstGeom>
          <a:noFill/>
          <a:ln/>
        </p:spPr>
        <p:txBody>
          <a:bodyPr wrap="none" lIns="0" tIns="0" rIns="0" bIns="0" rtlCol="0" anchor="t"/>
          <a:lstStyle/>
          <a:p>
            <a:pPr marL="0" indent="0" algn="l">
              <a:lnSpc>
                <a:spcPts val="2800"/>
              </a:lnSpc>
              <a:buNone/>
            </a:pPr>
            <a:r>
              <a:rPr lang="en-US" sz="1750" dirty="0">
                <a:solidFill>
                  <a:srgbClr val="DAD1E6"/>
                </a:solidFill>
                <a:latin typeface="Fira Sans" pitchFamily="34" charset="0"/>
                <a:ea typeface="Fira Sans" pitchFamily="34" charset="-122"/>
                <a:cs typeface="Fira Sans" pitchFamily="34" charset="-120"/>
              </a:rPr>
              <a:t>&amp;     </a:t>
            </a:r>
            <a:endParaRPr lang="en-US" sz="1750" dirty="0"/>
          </a:p>
        </p:txBody>
      </p:sp>
      <p:sp>
        <p:nvSpPr>
          <p:cNvPr id="7" name="Text 4"/>
          <p:cNvSpPr/>
          <p:nvPr/>
        </p:nvSpPr>
        <p:spPr>
          <a:xfrm>
            <a:off x="6278047" y="6016823"/>
            <a:ext cx="7560707" cy="361950"/>
          </a:xfrm>
          <a:prstGeom prst="rect">
            <a:avLst/>
          </a:prstGeom>
          <a:noFill/>
          <a:ln/>
        </p:spPr>
        <p:txBody>
          <a:bodyPr wrap="none" lIns="0" tIns="0" rIns="0" bIns="0" rtlCol="0" anchor="t"/>
          <a:lstStyle/>
          <a:p>
            <a:pPr marL="0" indent="0" algn="l">
              <a:lnSpc>
                <a:spcPts val="2800"/>
              </a:lnSpc>
              <a:buNone/>
            </a:pPr>
            <a:r>
              <a:rPr lang="en-US" sz="1750" dirty="0">
                <a:solidFill>
                  <a:srgbClr val="DAD1E6"/>
                </a:solidFill>
                <a:latin typeface="Fira Sans" pitchFamily="34" charset="0"/>
              </a:rPr>
              <a:t>Sahil </a:t>
            </a:r>
            <a:r>
              <a:rPr lang="en-US" sz="1750" dirty="0" err="1">
                <a:solidFill>
                  <a:srgbClr val="DAD1E6"/>
                </a:solidFill>
                <a:latin typeface="Fira Sans" pitchFamily="34" charset="0"/>
              </a:rPr>
              <a:t>Chalotra</a:t>
            </a:r>
            <a:endParaRPr lang="en-US" sz="1750" dirty="0"/>
          </a:p>
        </p:txBody>
      </p:sp>
      <p:sp>
        <p:nvSpPr>
          <p:cNvPr id="8" name="Text 5"/>
          <p:cNvSpPr/>
          <p:nvPr/>
        </p:nvSpPr>
        <p:spPr>
          <a:xfrm>
            <a:off x="6278047" y="6633210"/>
            <a:ext cx="7560707" cy="361950"/>
          </a:xfrm>
          <a:prstGeom prst="rect">
            <a:avLst/>
          </a:prstGeom>
          <a:noFill/>
          <a:ln/>
        </p:spPr>
        <p:txBody>
          <a:bodyPr wrap="none" lIns="0" tIns="0" rIns="0" bIns="0" rtlCol="0" anchor="t"/>
          <a:lstStyle/>
          <a:p>
            <a:pPr marL="0" indent="0" algn="l">
              <a:lnSpc>
                <a:spcPts val="2800"/>
              </a:lnSpc>
              <a:buNone/>
            </a:pPr>
            <a:r>
              <a:rPr lang="en-US" sz="1750" dirty="0">
                <a:solidFill>
                  <a:srgbClr val="DAD1E6"/>
                </a:solidFill>
                <a:latin typeface="Fira Sans" pitchFamily="34" charset="0"/>
                <a:ea typeface="Fira Sans" pitchFamily="34" charset="-122"/>
                <a:cs typeface="Fira Sans" pitchFamily="34" charset="-120"/>
              </a:rPr>
              <a:t>&amp;</a:t>
            </a:r>
            <a:endParaRPr lang="en-US" sz="1750" dirty="0"/>
          </a:p>
        </p:txBody>
      </p:sp>
      <p:sp>
        <p:nvSpPr>
          <p:cNvPr id="9" name="Text 6"/>
          <p:cNvSpPr/>
          <p:nvPr/>
        </p:nvSpPr>
        <p:spPr>
          <a:xfrm>
            <a:off x="6278047" y="7249597"/>
            <a:ext cx="7560707" cy="361950"/>
          </a:xfrm>
          <a:prstGeom prst="rect">
            <a:avLst/>
          </a:prstGeom>
          <a:noFill/>
          <a:ln/>
        </p:spPr>
        <p:txBody>
          <a:bodyPr wrap="none" lIns="0" tIns="0" rIns="0" bIns="0" rtlCol="0" anchor="t"/>
          <a:lstStyle/>
          <a:p>
            <a:pPr marL="0" indent="0" algn="l">
              <a:lnSpc>
                <a:spcPts val="2800"/>
              </a:lnSpc>
              <a:buNone/>
            </a:pPr>
            <a:r>
              <a:rPr lang="en-US" sz="1750" dirty="0" err="1">
                <a:solidFill>
                  <a:srgbClr val="DAD1E6"/>
                </a:solidFill>
                <a:latin typeface="Fira Sans" pitchFamily="34" charset="0"/>
                <a:ea typeface="Fira Sans" pitchFamily="34" charset="-122"/>
                <a:cs typeface="Fira Sans" pitchFamily="34" charset="-120"/>
              </a:rPr>
              <a:t>Damnjeet</a:t>
            </a:r>
            <a:r>
              <a:rPr lang="en-US" sz="1750" dirty="0">
                <a:solidFill>
                  <a:srgbClr val="DAD1E6"/>
                </a:solidFill>
                <a:latin typeface="Fira Sans" pitchFamily="34" charset="0"/>
                <a:ea typeface="Fira Sans" pitchFamily="34" charset="-122"/>
                <a:cs typeface="Fira Sans" pitchFamily="34" charset="-120"/>
              </a:rPr>
              <a:t> Singh </a:t>
            </a:r>
            <a:endParaRPr lang="en-US" sz="1750" dirty="0"/>
          </a:p>
        </p:txBody>
      </p:sp>
      <p:pic>
        <p:nvPicPr>
          <p:cNvPr id="2050" name="Picture 2" descr="New Logo of Thapar University">
            <a:extLst>
              <a:ext uri="{FF2B5EF4-FFF2-40B4-BE49-F238E27FC236}">
                <a16:creationId xmlns:a16="http://schemas.microsoft.com/office/drawing/2014/main" id="{3102223B-91F8-BB48-85F5-4B6B5BBE6A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430125" y="6422586"/>
            <a:ext cx="2200275" cy="179379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4183737"/>
            <a:ext cx="6803708" cy="708779"/>
          </a:xfrm>
          <a:prstGeom prst="rect">
            <a:avLst/>
          </a:prstGeom>
          <a:noFill/>
          <a:ln/>
        </p:spPr>
        <p:txBody>
          <a:bodyPr wrap="none" lIns="0" tIns="0" rIns="0" bIns="0" rtlCol="0" anchor="t"/>
          <a:lstStyle/>
          <a:p>
            <a:pPr marL="0" indent="0" algn="l">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References and Resources</a:t>
            </a:r>
            <a:endParaRPr lang="en-US" sz="4450" dirty="0"/>
          </a:p>
        </p:txBody>
      </p:sp>
      <p:sp>
        <p:nvSpPr>
          <p:cNvPr id="4" name="Shape 1"/>
          <p:cNvSpPr/>
          <p:nvPr/>
        </p:nvSpPr>
        <p:spPr>
          <a:xfrm>
            <a:off x="793790" y="5232678"/>
            <a:ext cx="510302" cy="510302"/>
          </a:xfrm>
          <a:prstGeom prst="roundRect">
            <a:avLst>
              <a:gd name="adj" fmla="val 6667"/>
            </a:avLst>
          </a:prstGeom>
          <a:solidFill>
            <a:srgbClr val="433550"/>
          </a:solidFill>
          <a:ln/>
        </p:spPr>
      </p:sp>
      <p:sp>
        <p:nvSpPr>
          <p:cNvPr id="5" name="Text 2"/>
          <p:cNvSpPr/>
          <p:nvPr/>
        </p:nvSpPr>
        <p:spPr>
          <a:xfrm>
            <a:off x="1530906" y="531054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Core Libraries</a:t>
            </a:r>
            <a:endParaRPr lang="en-US" sz="2200" dirty="0"/>
          </a:p>
        </p:txBody>
      </p:sp>
      <p:sp>
        <p:nvSpPr>
          <p:cNvPr id="6" name="Text 3"/>
          <p:cNvSpPr/>
          <p:nvPr/>
        </p:nvSpPr>
        <p:spPr>
          <a:xfrm>
            <a:off x="1530906" y="5800963"/>
            <a:ext cx="3421499" cy="725805"/>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OpenCV official documentation: https://opencv.org/</a:t>
            </a:r>
            <a:endParaRPr lang="en-US" sz="1750" dirty="0"/>
          </a:p>
        </p:txBody>
      </p:sp>
      <p:sp>
        <p:nvSpPr>
          <p:cNvPr id="7" name="Shape 4"/>
          <p:cNvSpPr/>
          <p:nvPr/>
        </p:nvSpPr>
        <p:spPr>
          <a:xfrm>
            <a:off x="5235893" y="5232678"/>
            <a:ext cx="510302" cy="510302"/>
          </a:xfrm>
          <a:prstGeom prst="roundRect">
            <a:avLst>
              <a:gd name="adj" fmla="val 6667"/>
            </a:avLst>
          </a:prstGeom>
          <a:solidFill>
            <a:srgbClr val="433550"/>
          </a:solidFill>
          <a:ln/>
        </p:spPr>
      </p:sp>
      <p:sp>
        <p:nvSpPr>
          <p:cNvPr id="8" name="Text 5"/>
          <p:cNvSpPr/>
          <p:nvPr/>
        </p:nvSpPr>
        <p:spPr>
          <a:xfrm>
            <a:off x="5973008" y="5310545"/>
            <a:ext cx="3421499" cy="708660"/>
          </a:xfrm>
          <a:prstGeom prst="rect">
            <a:avLst/>
          </a:prstGeom>
          <a:noFill/>
          <a:ln/>
        </p:spPr>
        <p:txBody>
          <a:bodyPr wrap="squar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Face Recognition Algorithms</a:t>
            </a:r>
            <a:endParaRPr lang="en-US" sz="2200" dirty="0"/>
          </a:p>
        </p:txBody>
      </p:sp>
      <p:sp>
        <p:nvSpPr>
          <p:cNvPr id="9" name="Text 6"/>
          <p:cNvSpPr/>
          <p:nvPr/>
        </p:nvSpPr>
        <p:spPr>
          <a:xfrm>
            <a:off x="5973008" y="6155293"/>
            <a:ext cx="3421499" cy="725805"/>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 </a:t>
            </a:r>
            <a:r>
              <a:rPr lang="en-US" sz="1750" dirty="0" err="1">
                <a:solidFill>
                  <a:srgbClr val="DAD1E6"/>
                </a:solidFill>
                <a:latin typeface="Fira Sans" pitchFamily="34" charset="0"/>
                <a:ea typeface="Fira Sans" pitchFamily="34" charset="-122"/>
                <a:cs typeface="Fira Sans" pitchFamily="34" charset="-120"/>
              </a:rPr>
              <a:t>HOG,Deep</a:t>
            </a:r>
            <a:r>
              <a:rPr lang="en-US" sz="1750" dirty="0">
                <a:solidFill>
                  <a:srgbClr val="DAD1E6"/>
                </a:solidFill>
                <a:latin typeface="Fira Sans" pitchFamily="34" charset="0"/>
                <a:ea typeface="Fira Sans" pitchFamily="34" charset="-122"/>
                <a:cs typeface="Fira Sans" pitchFamily="34" charset="-120"/>
              </a:rPr>
              <a:t> </a:t>
            </a:r>
            <a:r>
              <a:rPr lang="en-US" sz="1750" dirty="0" err="1">
                <a:solidFill>
                  <a:srgbClr val="DAD1E6"/>
                </a:solidFill>
                <a:latin typeface="Fira Sans" pitchFamily="34" charset="0"/>
                <a:ea typeface="Fira Sans" pitchFamily="34" charset="-122"/>
                <a:cs typeface="Fira Sans" pitchFamily="34" charset="-120"/>
              </a:rPr>
              <a:t>Learning,ML</a:t>
            </a:r>
            <a:r>
              <a:rPr lang="en-US" sz="1750" dirty="0">
                <a:solidFill>
                  <a:srgbClr val="DAD1E6"/>
                </a:solidFill>
                <a:latin typeface="Fira Sans" pitchFamily="34" charset="0"/>
                <a:ea typeface="Fira Sans" pitchFamily="34" charset="-122"/>
                <a:cs typeface="Fira Sans" pitchFamily="34" charset="-120"/>
              </a:rPr>
              <a:t> approaches overview.</a:t>
            </a:r>
            <a:endParaRPr lang="en-US" sz="1750" dirty="0"/>
          </a:p>
        </p:txBody>
      </p:sp>
      <p:sp>
        <p:nvSpPr>
          <p:cNvPr id="10" name="Shape 7"/>
          <p:cNvSpPr/>
          <p:nvPr/>
        </p:nvSpPr>
        <p:spPr>
          <a:xfrm>
            <a:off x="9677995" y="5232678"/>
            <a:ext cx="510302" cy="510302"/>
          </a:xfrm>
          <a:prstGeom prst="roundRect">
            <a:avLst>
              <a:gd name="adj" fmla="val 6667"/>
            </a:avLst>
          </a:prstGeom>
          <a:solidFill>
            <a:srgbClr val="433550"/>
          </a:solidFill>
          <a:ln/>
        </p:spPr>
      </p:sp>
      <p:sp>
        <p:nvSpPr>
          <p:cNvPr id="11" name="Text 8"/>
          <p:cNvSpPr/>
          <p:nvPr/>
        </p:nvSpPr>
        <p:spPr>
          <a:xfrm>
            <a:off x="10415111" y="5310545"/>
            <a:ext cx="2975491"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Development Tutorials</a:t>
            </a:r>
            <a:endParaRPr lang="en-US" sz="2200" dirty="0"/>
          </a:p>
        </p:txBody>
      </p:sp>
      <p:sp>
        <p:nvSpPr>
          <p:cNvPr id="12" name="Text 9"/>
          <p:cNvSpPr/>
          <p:nvPr/>
        </p:nvSpPr>
        <p:spPr>
          <a:xfrm>
            <a:off x="10415111" y="5800963"/>
            <a:ext cx="3421499" cy="725805"/>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Python face recognition tutorials and real-time application guides.</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F74EC19-1EEA-8F08-9DF9-9E0629D80A3C}"/>
              </a:ext>
            </a:extLst>
          </p:cNvPr>
          <p:cNvSpPr txBox="1"/>
          <p:nvPr/>
        </p:nvSpPr>
        <p:spPr>
          <a:xfrm>
            <a:off x="4705350" y="2971800"/>
            <a:ext cx="3848100" cy="923330"/>
          </a:xfrm>
          <a:prstGeom prst="rect">
            <a:avLst/>
          </a:prstGeom>
          <a:noFill/>
        </p:spPr>
        <p:txBody>
          <a:bodyPr wrap="square" rtlCol="0">
            <a:spAutoFit/>
          </a:bodyPr>
          <a:lstStyle/>
          <a:p>
            <a:r>
              <a:rPr lang="en-US" sz="5400" dirty="0">
                <a:solidFill>
                  <a:schemeClr val="bg1"/>
                </a:solidFill>
              </a:rPr>
              <a:t>THANK YOU</a:t>
            </a:r>
            <a:endParaRPr lang="en-IN" sz="5400" dirty="0">
              <a:solidFill>
                <a:schemeClr val="bg1"/>
              </a:solidFill>
            </a:endParaRPr>
          </a:p>
        </p:txBody>
      </p:sp>
      <p:sp>
        <p:nvSpPr>
          <p:cNvPr id="3" name="TextBox 2">
            <a:extLst>
              <a:ext uri="{FF2B5EF4-FFF2-40B4-BE49-F238E27FC236}">
                <a16:creationId xmlns:a16="http://schemas.microsoft.com/office/drawing/2014/main" id="{B87B4849-016D-001A-4B85-FF89FD19FEC0}"/>
              </a:ext>
            </a:extLst>
          </p:cNvPr>
          <p:cNvSpPr txBox="1"/>
          <p:nvPr/>
        </p:nvSpPr>
        <p:spPr>
          <a:xfrm>
            <a:off x="5566410" y="3895130"/>
            <a:ext cx="3162300" cy="707886"/>
          </a:xfrm>
          <a:prstGeom prst="rect">
            <a:avLst/>
          </a:prstGeom>
          <a:noFill/>
        </p:spPr>
        <p:txBody>
          <a:bodyPr wrap="square" rtlCol="0">
            <a:spAutoFit/>
          </a:bodyPr>
          <a:lstStyle/>
          <a:p>
            <a:r>
              <a:rPr lang="en-US" sz="4000" dirty="0"/>
              <a:t>THANK YOU</a:t>
            </a:r>
            <a:endParaRPr lang="en-IN" sz="4000" dirty="0"/>
          </a:p>
        </p:txBody>
      </p:sp>
    </p:spTree>
    <p:extLst>
      <p:ext uri="{BB962C8B-B14F-4D97-AF65-F5344CB8AC3E}">
        <p14:creationId xmlns:p14="http://schemas.microsoft.com/office/powerpoint/2010/main" val="3167609766"/>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356360"/>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Introduction to Face Recognition Systems</a:t>
            </a:r>
            <a:endParaRPr lang="en-US" sz="4450" dirty="0"/>
          </a:p>
        </p:txBody>
      </p:sp>
      <p:sp>
        <p:nvSpPr>
          <p:cNvPr id="4" name="Shape 1"/>
          <p:cNvSpPr/>
          <p:nvPr/>
        </p:nvSpPr>
        <p:spPr>
          <a:xfrm>
            <a:off x="6280190" y="3114080"/>
            <a:ext cx="510302" cy="510302"/>
          </a:xfrm>
          <a:prstGeom prst="roundRect">
            <a:avLst>
              <a:gd name="adj" fmla="val 6667"/>
            </a:avLst>
          </a:prstGeom>
          <a:solidFill>
            <a:srgbClr val="433550"/>
          </a:solidFill>
          <a:ln/>
        </p:spPr>
      </p:sp>
      <p:sp>
        <p:nvSpPr>
          <p:cNvPr id="5" name="Text 2"/>
          <p:cNvSpPr/>
          <p:nvPr/>
        </p:nvSpPr>
        <p:spPr>
          <a:xfrm>
            <a:off x="7017306" y="3191947"/>
            <a:ext cx="2899410" cy="708660"/>
          </a:xfrm>
          <a:prstGeom prst="rect">
            <a:avLst/>
          </a:prstGeom>
          <a:noFill/>
          <a:ln/>
        </p:spPr>
        <p:txBody>
          <a:bodyPr wrap="squar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What is Face Recognition?</a:t>
            </a:r>
            <a:endParaRPr lang="en-US" sz="2200" dirty="0"/>
          </a:p>
        </p:txBody>
      </p:sp>
      <p:sp>
        <p:nvSpPr>
          <p:cNvPr id="6" name="Text 3"/>
          <p:cNvSpPr/>
          <p:nvPr/>
        </p:nvSpPr>
        <p:spPr>
          <a:xfrm>
            <a:off x="7017306" y="4036695"/>
            <a:ext cx="2899410" cy="1088708"/>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A biometric method using unique facial features to identify individuals.</a:t>
            </a:r>
            <a:endParaRPr lang="en-US" sz="1750" dirty="0"/>
          </a:p>
        </p:txBody>
      </p:sp>
      <p:sp>
        <p:nvSpPr>
          <p:cNvPr id="7" name="Shape 4"/>
          <p:cNvSpPr/>
          <p:nvPr/>
        </p:nvSpPr>
        <p:spPr>
          <a:xfrm>
            <a:off x="10200203" y="3114080"/>
            <a:ext cx="510302" cy="510302"/>
          </a:xfrm>
          <a:prstGeom prst="roundRect">
            <a:avLst>
              <a:gd name="adj" fmla="val 6667"/>
            </a:avLst>
          </a:prstGeom>
          <a:solidFill>
            <a:srgbClr val="433550"/>
          </a:solidFill>
          <a:ln/>
        </p:spPr>
      </p:sp>
      <p:sp>
        <p:nvSpPr>
          <p:cNvPr id="8" name="Text 5"/>
          <p:cNvSpPr/>
          <p:nvPr/>
        </p:nvSpPr>
        <p:spPr>
          <a:xfrm>
            <a:off x="10937319" y="3191947"/>
            <a:ext cx="2899410" cy="708660"/>
          </a:xfrm>
          <a:prstGeom prst="rect">
            <a:avLst/>
          </a:prstGeom>
          <a:noFill/>
          <a:ln/>
        </p:spPr>
        <p:txBody>
          <a:bodyPr wrap="squar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Importance in Attendance</a:t>
            </a:r>
            <a:endParaRPr lang="en-US" sz="2200" dirty="0"/>
          </a:p>
        </p:txBody>
      </p:sp>
      <p:sp>
        <p:nvSpPr>
          <p:cNvPr id="9" name="Text 6"/>
          <p:cNvSpPr/>
          <p:nvPr/>
        </p:nvSpPr>
        <p:spPr>
          <a:xfrm>
            <a:off x="10937319" y="4036695"/>
            <a:ext cx="2899410" cy="1088708"/>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Speeds up process, reduces fraud, and automates record keeping.</a:t>
            </a:r>
            <a:endParaRPr lang="en-US" sz="1750" dirty="0"/>
          </a:p>
        </p:txBody>
      </p:sp>
      <p:sp>
        <p:nvSpPr>
          <p:cNvPr id="10" name="Shape 7"/>
          <p:cNvSpPr/>
          <p:nvPr/>
        </p:nvSpPr>
        <p:spPr>
          <a:xfrm>
            <a:off x="6280190" y="5579031"/>
            <a:ext cx="510302" cy="510302"/>
          </a:xfrm>
          <a:prstGeom prst="roundRect">
            <a:avLst>
              <a:gd name="adj" fmla="val 6667"/>
            </a:avLst>
          </a:prstGeom>
          <a:solidFill>
            <a:srgbClr val="433550"/>
          </a:solidFill>
          <a:ln/>
        </p:spPr>
      </p:sp>
      <p:sp>
        <p:nvSpPr>
          <p:cNvPr id="11" name="Text 8"/>
          <p:cNvSpPr/>
          <p:nvPr/>
        </p:nvSpPr>
        <p:spPr>
          <a:xfrm>
            <a:off x="7017306" y="5656898"/>
            <a:ext cx="3258860"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Role of OpenCV &amp; Python</a:t>
            </a:r>
            <a:endParaRPr lang="en-US" sz="2200" dirty="0"/>
          </a:p>
        </p:txBody>
      </p:sp>
      <p:sp>
        <p:nvSpPr>
          <p:cNvPr id="12" name="Text 9"/>
          <p:cNvSpPr/>
          <p:nvPr/>
        </p:nvSpPr>
        <p:spPr>
          <a:xfrm>
            <a:off x="7017306" y="6147316"/>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OpenCV offers powerful image processing; Python enables easy integration.</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256473"/>
            <a:ext cx="9638586" cy="708779"/>
          </a:xfrm>
          <a:prstGeom prst="rect">
            <a:avLst/>
          </a:prstGeom>
          <a:noFill/>
          <a:ln/>
        </p:spPr>
        <p:txBody>
          <a:bodyPr wrap="none" lIns="0" tIns="0" rIns="0" bIns="0" rtlCol="0" anchor="t"/>
          <a:lstStyle/>
          <a:p>
            <a:pPr marL="0" indent="0" algn="l">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Background: History and Technology</a:t>
            </a:r>
            <a:endParaRPr lang="en-US" sz="4450" dirty="0"/>
          </a:p>
        </p:txBody>
      </p:sp>
      <p:sp>
        <p:nvSpPr>
          <p:cNvPr id="3" name="Text 1"/>
          <p:cNvSpPr/>
          <p:nvPr/>
        </p:nvSpPr>
        <p:spPr>
          <a:xfrm>
            <a:off x="793790" y="3532227"/>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Early Development</a:t>
            </a:r>
            <a:endParaRPr lang="en-US" sz="2200" dirty="0"/>
          </a:p>
        </p:txBody>
      </p:sp>
      <p:sp>
        <p:nvSpPr>
          <p:cNvPr id="4" name="Text 2"/>
          <p:cNvSpPr/>
          <p:nvPr/>
        </p:nvSpPr>
        <p:spPr>
          <a:xfrm>
            <a:off x="793790" y="4113371"/>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Face recognition started in the 1960s using manual measurements.</a:t>
            </a:r>
            <a:endParaRPr lang="en-US" sz="1750" dirty="0"/>
          </a:p>
        </p:txBody>
      </p:sp>
      <p:sp>
        <p:nvSpPr>
          <p:cNvPr id="5" name="Text 3"/>
          <p:cNvSpPr/>
          <p:nvPr/>
        </p:nvSpPr>
        <p:spPr>
          <a:xfrm>
            <a:off x="793790" y="5043249"/>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Modern technology uses machine learning and neural networks.</a:t>
            </a:r>
            <a:endParaRPr lang="en-US" sz="1750" dirty="0"/>
          </a:p>
        </p:txBody>
      </p:sp>
      <p:sp>
        <p:nvSpPr>
          <p:cNvPr id="6" name="Text 4"/>
          <p:cNvSpPr/>
          <p:nvPr/>
        </p:nvSpPr>
        <p:spPr>
          <a:xfrm>
            <a:off x="7599521" y="3532227"/>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OpenCV and Python</a:t>
            </a:r>
            <a:endParaRPr lang="en-US" sz="2200" dirty="0"/>
          </a:p>
        </p:txBody>
      </p:sp>
      <p:sp>
        <p:nvSpPr>
          <p:cNvPr id="7" name="Text 5"/>
          <p:cNvSpPr/>
          <p:nvPr/>
        </p:nvSpPr>
        <p:spPr>
          <a:xfrm>
            <a:off x="7599521" y="4113371"/>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OpenCV released in 2000, widely adopted for computer vision.</a:t>
            </a:r>
            <a:endParaRPr lang="en-US" sz="1750" dirty="0"/>
          </a:p>
        </p:txBody>
      </p:sp>
      <p:sp>
        <p:nvSpPr>
          <p:cNvPr id="8" name="Text 6"/>
          <p:cNvSpPr/>
          <p:nvPr/>
        </p:nvSpPr>
        <p:spPr>
          <a:xfrm>
            <a:off x="7599521" y="5043249"/>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Python simplifies coding and supports real-time applications seamlessly.</a:t>
            </a:r>
            <a:endParaRPr lang="en-US" sz="1750" dirty="0"/>
          </a:p>
        </p:txBody>
      </p:sp>
    </p:spTree>
  </p:cSld>
  <p:clrMapOvr>
    <a:masterClrMapping/>
  </p:clrMapOvr>
  <p:transition spd="slow">
    <p:randomBar dir="vert"/>
  </p:transition>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4133374"/>
            <a:ext cx="10772537" cy="708779"/>
          </a:xfrm>
          <a:prstGeom prst="rect">
            <a:avLst/>
          </a:prstGeom>
          <a:noFill/>
          <a:ln/>
        </p:spPr>
        <p:txBody>
          <a:bodyPr wrap="none" lIns="0" tIns="0" rIns="0" bIns="0" rtlCol="0" anchor="t"/>
          <a:lstStyle/>
          <a:p>
            <a:pPr marL="0" indent="0" algn="l">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Problem Statement: Existing Challenges</a:t>
            </a:r>
            <a:endParaRPr lang="en-US" sz="4450" dirty="0"/>
          </a:p>
        </p:txBody>
      </p:sp>
      <p:sp>
        <p:nvSpPr>
          <p:cNvPr id="4" name="Shape 1"/>
          <p:cNvSpPr/>
          <p:nvPr/>
        </p:nvSpPr>
        <p:spPr>
          <a:xfrm>
            <a:off x="793790" y="5182314"/>
            <a:ext cx="6408063" cy="1749147"/>
          </a:xfrm>
          <a:prstGeom prst="roundRect">
            <a:avLst>
              <a:gd name="adj" fmla="val 1945"/>
            </a:avLst>
          </a:prstGeom>
          <a:solidFill>
            <a:srgbClr val="433550"/>
          </a:solidFill>
          <a:ln/>
        </p:spPr>
      </p:sp>
      <p:sp>
        <p:nvSpPr>
          <p:cNvPr id="5" name="Text 2"/>
          <p:cNvSpPr/>
          <p:nvPr/>
        </p:nvSpPr>
        <p:spPr>
          <a:xfrm>
            <a:off x="1020604" y="5409128"/>
            <a:ext cx="3400544"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Manual Attendance Issues</a:t>
            </a:r>
            <a:endParaRPr lang="en-US" sz="2200" dirty="0"/>
          </a:p>
        </p:txBody>
      </p:sp>
      <p:sp>
        <p:nvSpPr>
          <p:cNvPr id="6" name="Text 3"/>
          <p:cNvSpPr/>
          <p:nvPr/>
        </p:nvSpPr>
        <p:spPr>
          <a:xfrm>
            <a:off x="1020604" y="5899547"/>
            <a:ext cx="5954435"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AD1E6"/>
                </a:solidFill>
                <a:latin typeface="Fira Sans" pitchFamily="34" charset="0"/>
                <a:ea typeface="Fira Sans" pitchFamily="34" charset="-122"/>
                <a:cs typeface="Fira Sans" pitchFamily="34" charset="-120"/>
              </a:rPr>
              <a:t>Time-consuming and error-prone</a:t>
            </a:r>
            <a:endParaRPr lang="en-US" sz="1750" dirty="0"/>
          </a:p>
        </p:txBody>
      </p:sp>
      <p:sp>
        <p:nvSpPr>
          <p:cNvPr id="7" name="Text 4"/>
          <p:cNvSpPr/>
          <p:nvPr/>
        </p:nvSpPr>
        <p:spPr>
          <a:xfrm>
            <a:off x="1020604" y="6341745"/>
            <a:ext cx="5954435"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AD1E6"/>
                </a:solidFill>
                <a:latin typeface="Fira Sans" pitchFamily="34" charset="0"/>
                <a:ea typeface="Fira Sans" pitchFamily="34" charset="-122"/>
                <a:cs typeface="Fira Sans" pitchFamily="34" charset="-120"/>
              </a:rPr>
              <a:t>Susceptible to proxy attendance</a:t>
            </a:r>
            <a:endParaRPr lang="en-US" sz="1750" dirty="0"/>
          </a:p>
        </p:txBody>
      </p:sp>
      <p:sp>
        <p:nvSpPr>
          <p:cNvPr id="8" name="Shape 5"/>
          <p:cNvSpPr/>
          <p:nvPr/>
        </p:nvSpPr>
        <p:spPr>
          <a:xfrm>
            <a:off x="7428667" y="5182314"/>
            <a:ext cx="6408063" cy="1749147"/>
          </a:xfrm>
          <a:prstGeom prst="roundRect">
            <a:avLst>
              <a:gd name="adj" fmla="val 1945"/>
            </a:avLst>
          </a:prstGeom>
          <a:solidFill>
            <a:srgbClr val="433550"/>
          </a:solidFill>
          <a:ln/>
        </p:spPr>
      </p:sp>
      <p:sp>
        <p:nvSpPr>
          <p:cNvPr id="9" name="Text 6"/>
          <p:cNvSpPr/>
          <p:nvPr/>
        </p:nvSpPr>
        <p:spPr>
          <a:xfrm>
            <a:off x="7655481" y="540912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Technical Challenges</a:t>
            </a:r>
            <a:endParaRPr lang="en-US" sz="2200" dirty="0"/>
          </a:p>
        </p:txBody>
      </p:sp>
      <p:sp>
        <p:nvSpPr>
          <p:cNvPr id="10" name="Text 7"/>
          <p:cNvSpPr/>
          <p:nvPr/>
        </p:nvSpPr>
        <p:spPr>
          <a:xfrm>
            <a:off x="7655481" y="5899547"/>
            <a:ext cx="5954435"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AD1E6"/>
                </a:solidFill>
                <a:latin typeface="Fira Sans" pitchFamily="34" charset="0"/>
                <a:ea typeface="Fira Sans" pitchFamily="34" charset="-122"/>
                <a:cs typeface="Fira Sans" pitchFamily="34" charset="-120"/>
              </a:rPr>
              <a:t>Accurate face detection in varied lighting</a:t>
            </a:r>
            <a:endParaRPr lang="en-US" sz="1750" dirty="0"/>
          </a:p>
        </p:txBody>
      </p:sp>
      <p:sp>
        <p:nvSpPr>
          <p:cNvPr id="11" name="Text 8"/>
          <p:cNvSpPr/>
          <p:nvPr/>
        </p:nvSpPr>
        <p:spPr>
          <a:xfrm>
            <a:off x="7655481" y="6341745"/>
            <a:ext cx="5954435"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AD1E6"/>
                </a:solidFill>
                <a:latin typeface="Fira Sans" pitchFamily="34" charset="0"/>
              </a:rPr>
              <a:t>Low frame rate cameras can reduce accuracy</a:t>
            </a:r>
            <a:endParaRPr lang="en-US" sz="1750" dirty="0"/>
          </a:p>
        </p:txBody>
      </p:sp>
    </p:spTree>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083475"/>
            <a:ext cx="13042821" cy="1417558"/>
          </a:xfrm>
          <a:prstGeom prst="rect">
            <a:avLst/>
          </a:prstGeom>
          <a:noFill/>
          <a:ln/>
        </p:spPr>
        <p:txBody>
          <a:bodyPr wrap="square" lIns="0" tIns="0" rIns="0" bIns="0" rtlCol="0" anchor="t"/>
          <a:lstStyle/>
          <a:p>
            <a:pPr marL="0" indent="0" algn="l">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Case Analysis: Use Case in Educational Institutions</a:t>
            </a:r>
            <a:endParaRPr lang="en-US" sz="4450" dirty="0"/>
          </a:p>
        </p:txBody>
      </p:sp>
      <p:sp>
        <p:nvSpPr>
          <p:cNvPr id="3" name="Text 1"/>
          <p:cNvSpPr/>
          <p:nvPr/>
        </p:nvSpPr>
        <p:spPr>
          <a:xfrm>
            <a:off x="793790" y="406800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Scenario Overview</a:t>
            </a:r>
            <a:endParaRPr lang="en-US" sz="2200" dirty="0"/>
          </a:p>
        </p:txBody>
      </p:sp>
      <p:sp>
        <p:nvSpPr>
          <p:cNvPr id="4" name="Text 2"/>
          <p:cNvSpPr/>
          <p:nvPr/>
        </p:nvSpPr>
        <p:spPr>
          <a:xfrm>
            <a:off x="793790" y="4649153"/>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Automated attendance during daily lectures using facial recognition cameras.</a:t>
            </a:r>
            <a:endParaRPr lang="en-US" sz="1750" dirty="0"/>
          </a:p>
        </p:txBody>
      </p:sp>
      <p:sp>
        <p:nvSpPr>
          <p:cNvPr id="5" name="Text 3"/>
          <p:cNvSpPr/>
          <p:nvPr/>
        </p:nvSpPr>
        <p:spPr>
          <a:xfrm>
            <a:off x="793790" y="5579031"/>
            <a:ext cx="6244709" cy="362903"/>
          </a:xfrm>
          <a:prstGeom prst="rect">
            <a:avLst/>
          </a:prstGeom>
          <a:noFill/>
          <a:ln/>
        </p:spPr>
        <p:txBody>
          <a:bodyPr wrap="non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System matches live faces with stored profiles efficiently.</a:t>
            </a:r>
            <a:endParaRPr lang="en-US" sz="1750" dirty="0"/>
          </a:p>
        </p:txBody>
      </p:sp>
      <p:sp>
        <p:nvSpPr>
          <p:cNvPr id="6" name="Text 4"/>
          <p:cNvSpPr/>
          <p:nvPr/>
        </p:nvSpPr>
        <p:spPr>
          <a:xfrm>
            <a:off x="7599521" y="406800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Benefits Observed</a:t>
            </a:r>
            <a:endParaRPr lang="en-US" sz="2200" dirty="0"/>
          </a:p>
        </p:txBody>
      </p:sp>
      <p:sp>
        <p:nvSpPr>
          <p:cNvPr id="7" name="Text 5"/>
          <p:cNvSpPr/>
          <p:nvPr/>
        </p:nvSpPr>
        <p:spPr>
          <a:xfrm>
            <a:off x="7599521" y="464915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AD1E6"/>
                </a:solidFill>
                <a:latin typeface="Fira Sans" pitchFamily="34" charset="0"/>
                <a:ea typeface="Fira Sans" pitchFamily="34" charset="-122"/>
                <a:cs typeface="Fira Sans" pitchFamily="34" charset="-120"/>
              </a:rPr>
              <a:t>Reduced attendance time from minutes to seconds</a:t>
            </a:r>
            <a:endParaRPr lang="en-US" sz="1750" dirty="0"/>
          </a:p>
        </p:txBody>
      </p:sp>
      <p:sp>
        <p:nvSpPr>
          <p:cNvPr id="8" name="Text 6"/>
          <p:cNvSpPr/>
          <p:nvPr/>
        </p:nvSpPr>
        <p:spPr>
          <a:xfrm>
            <a:off x="7599521" y="509135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AD1E6"/>
                </a:solidFill>
                <a:latin typeface="Fira Sans" pitchFamily="34" charset="0"/>
                <a:ea typeface="Fira Sans" pitchFamily="34" charset="-122"/>
                <a:cs typeface="Fira Sans" pitchFamily="34" charset="-120"/>
              </a:rPr>
              <a:t>Accurate records eliminate proxy attendance</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29452" y="0"/>
            <a:ext cx="5486400" cy="8229600"/>
          </a:xfrm>
          <a:prstGeom prst="rect">
            <a:avLst/>
          </a:prstGeom>
        </p:spPr>
      </p:pic>
      <p:sp>
        <p:nvSpPr>
          <p:cNvPr id="3" name="Text 0"/>
          <p:cNvSpPr/>
          <p:nvPr/>
        </p:nvSpPr>
        <p:spPr>
          <a:xfrm>
            <a:off x="6280190" y="894159"/>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Solutions and Implementation</a:t>
            </a:r>
            <a:endParaRPr lang="en-US" sz="4450" dirty="0"/>
          </a:p>
        </p:txBody>
      </p:sp>
      <p:sp>
        <p:nvSpPr>
          <p:cNvPr id="4" name="Shape 1"/>
          <p:cNvSpPr/>
          <p:nvPr/>
        </p:nvSpPr>
        <p:spPr>
          <a:xfrm>
            <a:off x="6280190" y="2651879"/>
            <a:ext cx="170021" cy="853321"/>
          </a:xfrm>
          <a:prstGeom prst="roundRect">
            <a:avLst>
              <a:gd name="adj" fmla="val 20012"/>
            </a:avLst>
          </a:prstGeom>
          <a:solidFill>
            <a:srgbClr val="433550"/>
          </a:solidFill>
          <a:ln/>
        </p:spPr>
      </p:sp>
      <p:sp>
        <p:nvSpPr>
          <p:cNvPr id="5" name="Text 2"/>
          <p:cNvSpPr/>
          <p:nvPr/>
        </p:nvSpPr>
        <p:spPr>
          <a:xfrm>
            <a:off x="6790373" y="265187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Development Setup:</a:t>
            </a:r>
            <a:endParaRPr lang="en-US" sz="2200" dirty="0"/>
          </a:p>
        </p:txBody>
      </p:sp>
      <p:sp>
        <p:nvSpPr>
          <p:cNvPr id="6" name="Text 3"/>
          <p:cNvSpPr/>
          <p:nvPr/>
        </p:nvSpPr>
        <p:spPr>
          <a:xfrm>
            <a:off x="6790373" y="3142298"/>
            <a:ext cx="7046238" cy="362903"/>
          </a:xfrm>
          <a:prstGeom prst="rect">
            <a:avLst/>
          </a:prstGeom>
          <a:noFill/>
          <a:ln/>
        </p:spPr>
        <p:txBody>
          <a:bodyPr wrap="non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OpenCV integrated with Python for image capture and processing.</a:t>
            </a:r>
            <a:endParaRPr lang="en-US" sz="1750" dirty="0"/>
          </a:p>
        </p:txBody>
      </p:sp>
      <p:sp>
        <p:nvSpPr>
          <p:cNvPr id="7" name="Shape 4"/>
          <p:cNvSpPr/>
          <p:nvPr/>
        </p:nvSpPr>
        <p:spPr>
          <a:xfrm>
            <a:off x="6280189" y="3732015"/>
            <a:ext cx="170021" cy="853321"/>
          </a:xfrm>
          <a:prstGeom prst="roundRect">
            <a:avLst>
              <a:gd name="adj" fmla="val 20012"/>
            </a:avLst>
          </a:prstGeom>
          <a:solidFill>
            <a:srgbClr val="433550"/>
          </a:solidFill>
          <a:ln/>
        </p:spPr>
      </p:sp>
      <p:sp>
        <p:nvSpPr>
          <p:cNvPr id="8" name="Text 5"/>
          <p:cNvSpPr/>
          <p:nvPr/>
        </p:nvSpPr>
        <p:spPr>
          <a:xfrm>
            <a:off x="6873359" y="3732014"/>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Face Detection:</a:t>
            </a:r>
            <a:endParaRPr lang="en-US" sz="2200" dirty="0"/>
          </a:p>
        </p:txBody>
      </p:sp>
      <p:sp>
        <p:nvSpPr>
          <p:cNvPr id="9" name="Text 6"/>
          <p:cNvSpPr/>
          <p:nvPr/>
        </p:nvSpPr>
        <p:spPr>
          <a:xfrm>
            <a:off x="6873359" y="4180408"/>
            <a:ext cx="6706076" cy="362903"/>
          </a:xfrm>
          <a:prstGeom prst="rect">
            <a:avLst/>
          </a:prstGeom>
          <a:noFill/>
          <a:ln/>
        </p:spPr>
        <p:txBody>
          <a:bodyPr wrap="non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Used HOG-based face detection via the </a:t>
            </a:r>
            <a:r>
              <a:rPr lang="en-US" sz="1750" dirty="0" err="1">
                <a:solidFill>
                  <a:srgbClr val="DAD1E6"/>
                </a:solidFill>
                <a:latin typeface="Fira Sans" pitchFamily="34" charset="0"/>
                <a:ea typeface="Fira Sans" pitchFamily="34" charset="-122"/>
                <a:cs typeface="Fira Sans" pitchFamily="34" charset="-120"/>
              </a:rPr>
              <a:t>face_recognition</a:t>
            </a:r>
            <a:r>
              <a:rPr lang="en-US" sz="1750" dirty="0">
                <a:solidFill>
                  <a:srgbClr val="DAD1E6"/>
                </a:solidFill>
                <a:latin typeface="Fira Sans" pitchFamily="34" charset="0"/>
                <a:ea typeface="Fira Sans" pitchFamily="34" charset="-122"/>
                <a:cs typeface="Fira Sans" pitchFamily="34" charset="-120"/>
              </a:rPr>
              <a:t> library.</a:t>
            </a:r>
            <a:endParaRPr lang="en-US" sz="1750" dirty="0"/>
          </a:p>
        </p:txBody>
      </p:sp>
      <p:sp>
        <p:nvSpPr>
          <p:cNvPr id="10" name="Shape 7"/>
          <p:cNvSpPr/>
          <p:nvPr/>
        </p:nvSpPr>
        <p:spPr>
          <a:xfrm>
            <a:off x="6315729" y="4812149"/>
            <a:ext cx="170021" cy="853321"/>
          </a:xfrm>
          <a:prstGeom prst="roundRect">
            <a:avLst>
              <a:gd name="adj" fmla="val 20012"/>
            </a:avLst>
          </a:prstGeom>
          <a:solidFill>
            <a:srgbClr val="433550"/>
          </a:solidFill>
          <a:ln/>
        </p:spPr>
      </p:sp>
      <p:sp>
        <p:nvSpPr>
          <p:cNvPr id="11" name="Text 8"/>
          <p:cNvSpPr/>
          <p:nvPr/>
        </p:nvSpPr>
        <p:spPr>
          <a:xfrm>
            <a:off x="6920864" y="475405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Face Recognition:</a:t>
            </a:r>
            <a:endParaRPr lang="en-US" sz="2200" dirty="0"/>
          </a:p>
        </p:txBody>
      </p:sp>
      <p:sp>
        <p:nvSpPr>
          <p:cNvPr id="12" name="Text 9"/>
          <p:cNvSpPr/>
          <p:nvPr/>
        </p:nvSpPr>
        <p:spPr>
          <a:xfrm>
            <a:off x="6902529" y="5041101"/>
            <a:ext cx="7046238" cy="717231"/>
          </a:xfrm>
          <a:prstGeom prst="rect">
            <a:avLst/>
          </a:prstGeom>
          <a:noFill/>
          <a:ln/>
        </p:spPr>
        <p:txBody>
          <a:bodyPr wrap="none" lIns="0" tIns="0" rIns="0" bIns="0" rtlCol="0" anchor="t"/>
          <a:lstStyle/>
          <a:p>
            <a:pPr marL="0" indent="0" algn="l">
              <a:lnSpc>
                <a:spcPts val="2850"/>
              </a:lnSpc>
              <a:buNone/>
            </a:pPr>
            <a:r>
              <a:rPr lang="en-US" sz="1750" dirty="0">
                <a:solidFill>
                  <a:srgbClr val="DAD1E6"/>
                </a:solidFill>
                <a:latin typeface="Fira Sans" pitchFamily="34" charset="0"/>
              </a:rPr>
              <a:t>Use Deep learning-based face encoding via the </a:t>
            </a:r>
            <a:r>
              <a:rPr lang="en-US" sz="1750" dirty="0" err="1">
                <a:solidFill>
                  <a:srgbClr val="DAD1E6"/>
                </a:solidFill>
                <a:latin typeface="Fira Sans" pitchFamily="34" charset="0"/>
              </a:rPr>
              <a:t>face_recognition</a:t>
            </a:r>
            <a:r>
              <a:rPr lang="en-US" sz="1750" dirty="0">
                <a:solidFill>
                  <a:srgbClr val="DAD1E6"/>
                </a:solidFill>
                <a:latin typeface="Fira Sans" pitchFamily="34" charset="0"/>
              </a:rPr>
              <a:t> for </a:t>
            </a:r>
          </a:p>
          <a:p>
            <a:pPr marL="0" indent="0" algn="l">
              <a:lnSpc>
                <a:spcPts val="2850"/>
              </a:lnSpc>
              <a:buNone/>
            </a:pPr>
            <a:r>
              <a:rPr lang="en-US" sz="1750" dirty="0">
                <a:solidFill>
                  <a:srgbClr val="DAD1E6"/>
                </a:solidFill>
                <a:latin typeface="Fira Sans" pitchFamily="34" charset="0"/>
              </a:rPr>
              <a:t>High accuracy.</a:t>
            </a:r>
          </a:p>
          <a:p>
            <a:pPr marL="0" indent="0" algn="l">
              <a:lnSpc>
                <a:spcPts val="2850"/>
              </a:lnSpc>
              <a:buNone/>
            </a:pPr>
            <a:endParaRPr lang="en-US" sz="1750" dirty="0">
              <a:solidFill>
                <a:srgbClr val="DAD1E6"/>
              </a:solidFill>
              <a:latin typeface="Fira Sans" pitchFamily="34" charset="0"/>
            </a:endParaRPr>
          </a:p>
          <a:p>
            <a:pPr marL="0" indent="0" algn="l">
              <a:lnSpc>
                <a:spcPts val="2850"/>
              </a:lnSpc>
              <a:buNone/>
            </a:pPr>
            <a:endParaRPr lang="en-US" sz="1750" dirty="0">
              <a:solidFill>
                <a:srgbClr val="DAD1E6"/>
              </a:solidFill>
              <a:latin typeface="Fira Sans" pitchFamily="34" charset="0"/>
            </a:endParaRPr>
          </a:p>
          <a:p>
            <a:pPr marL="0" indent="0" algn="l">
              <a:lnSpc>
                <a:spcPts val="2850"/>
              </a:lnSpc>
              <a:buNone/>
            </a:pPr>
            <a:endParaRPr lang="en-US" sz="1750" dirty="0"/>
          </a:p>
        </p:txBody>
      </p:sp>
      <p:sp>
        <p:nvSpPr>
          <p:cNvPr id="13" name="Shape 10"/>
          <p:cNvSpPr/>
          <p:nvPr/>
        </p:nvSpPr>
        <p:spPr>
          <a:xfrm>
            <a:off x="6365199" y="6057413"/>
            <a:ext cx="155734" cy="1216223"/>
          </a:xfrm>
          <a:prstGeom prst="roundRect">
            <a:avLst>
              <a:gd name="adj" fmla="val 20012"/>
            </a:avLst>
          </a:prstGeom>
          <a:solidFill>
            <a:srgbClr val="433550"/>
          </a:solidFill>
          <a:ln/>
        </p:spPr>
      </p:sp>
      <p:sp>
        <p:nvSpPr>
          <p:cNvPr id="14" name="Text 11"/>
          <p:cNvSpPr/>
          <p:nvPr/>
        </p:nvSpPr>
        <p:spPr>
          <a:xfrm>
            <a:off x="6790373" y="5986815"/>
            <a:ext cx="2835235" cy="362904"/>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Attendance Logging:</a:t>
            </a:r>
            <a:endParaRPr lang="en-US" sz="2200" dirty="0"/>
          </a:p>
        </p:txBody>
      </p:sp>
      <p:sp>
        <p:nvSpPr>
          <p:cNvPr id="15" name="Text 12"/>
          <p:cNvSpPr/>
          <p:nvPr/>
        </p:nvSpPr>
        <p:spPr>
          <a:xfrm>
            <a:off x="6899969" y="6349719"/>
            <a:ext cx="6025515" cy="725805"/>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Automated marking attendance by appending recognized names  with timestamps to a CSV file.</a:t>
            </a:r>
            <a:endParaRPr lang="en-US" sz="1750" dirty="0"/>
          </a:p>
        </p:txBody>
      </p:sp>
    </p:spTree>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3" name="Text 0"/>
          <p:cNvSpPr/>
          <p:nvPr/>
        </p:nvSpPr>
        <p:spPr>
          <a:xfrm>
            <a:off x="3822740" y="1742063"/>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Results and Outcomes</a:t>
            </a:r>
            <a:endParaRPr lang="en-US" sz="4450" dirty="0"/>
          </a:p>
        </p:txBody>
      </p:sp>
      <p:sp>
        <p:nvSpPr>
          <p:cNvPr id="4" name="Shape 1"/>
          <p:cNvSpPr/>
          <p:nvPr/>
        </p:nvSpPr>
        <p:spPr>
          <a:xfrm>
            <a:off x="1635442" y="2868871"/>
            <a:ext cx="510302" cy="510302"/>
          </a:xfrm>
          <a:prstGeom prst="roundRect">
            <a:avLst>
              <a:gd name="adj" fmla="val 6667"/>
            </a:avLst>
          </a:prstGeom>
          <a:solidFill>
            <a:srgbClr val="433550"/>
          </a:solidFill>
          <a:ln/>
        </p:spPr>
        <p:txBody>
          <a:bodyPr/>
          <a:lstStyle/>
          <a:p>
            <a:endParaRPr lang="en-IN" dirty="0"/>
          </a:p>
        </p:txBody>
      </p:sp>
      <p:sp>
        <p:nvSpPr>
          <p:cNvPr id="5" name="Text 2"/>
          <p:cNvSpPr/>
          <p:nvPr/>
        </p:nvSpPr>
        <p:spPr>
          <a:xfrm>
            <a:off x="2275283" y="281106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Improved Accuracy</a:t>
            </a:r>
            <a:endParaRPr lang="en-US" sz="2200" dirty="0"/>
          </a:p>
        </p:txBody>
      </p:sp>
      <p:sp>
        <p:nvSpPr>
          <p:cNvPr id="6" name="Text 3"/>
          <p:cNvSpPr/>
          <p:nvPr/>
        </p:nvSpPr>
        <p:spPr>
          <a:xfrm>
            <a:off x="2275283" y="3077051"/>
            <a:ext cx="2899410" cy="1088708"/>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Attendance errors reduced drastically compared to manual methods.</a:t>
            </a:r>
            <a:endParaRPr lang="en-US" sz="1750" dirty="0"/>
          </a:p>
        </p:txBody>
      </p:sp>
      <p:sp>
        <p:nvSpPr>
          <p:cNvPr id="7" name="Shape 4"/>
          <p:cNvSpPr/>
          <p:nvPr/>
        </p:nvSpPr>
        <p:spPr>
          <a:xfrm>
            <a:off x="1635442" y="6190774"/>
            <a:ext cx="510302" cy="510302"/>
          </a:xfrm>
          <a:prstGeom prst="roundRect">
            <a:avLst>
              <a:gd name="adj" fmla="val 6667"/>
            </a:avLst>
          </a:prstGeom>
          <a:solidFill>
            <a:srgbClr val="433550"/>
          </a:solidFill>
          <a:ln/>
        </p:spPr>
      </p:sp>
      <p:sp>
        <p:nvSpPr>
          <p:cNvPr id="8" name="Text 5"/>
          <p:cNvSpPr/>
          <p:nvPr/>
        </p:nvSpPr>
        <p:spPr>
          <a:xfrm>
            <a:off x="2405122" y="6163987"/>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Time Efficiency</a:t>
            </a:r>
            <a:endParaRPr lang="en-US" sz="2200" dirty="0"/>
          </a:p>
        </p:txBody>
      </p:sp>
      <p:sp>
        <p:nvSpPr>
          <p:cNvPr id="9" name="Text 6"/>
          <p:cNvSpPr/>
          <p:nvPr/>
        </p:nvSpPr>
        <p:spPr>
          <a:xfrm>
            <a:off x="2373035" y="6487537"/>
            <a:ext cx="2899410" cy="1088708"/>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Attendance taken in seconds, improving classroom productivity.</a:t>
            </a:r>
            <a:endParaRPr lang="en-US" sz="1750" dirty="0"/>
          </a:p>
        </p:txBody>
      </p:sp>
      <p:sp>
        <p:nvSpPr>
          <p:cNvPr id="10" name="Shape 7"/>
          <p:cNvSpPr/>
          <p:nvPr/>
        </p:nvSpPr>
        <p:spPr>
          <a:xfrm>
            <a:off x="1635442" y="4828878"/>
            <a:ext cx="510302" cy="510302"/>
          </a:xfrm>
          <a:prstGeom prst="roundRect">
            <a:avLst>
              <a:gd name="adj" fmla="val 6667"/>
            </a:avLst>
          </a:prstGeom>
          <a:solidFill>
            <a:srgbClr val="433550"/>
          </a:solidFill>
          <a:ln/>
        </p:spPr>
        <p:txBody>
          <a:bodyPr/>
          <a:lstStyle/>
          <a:p>
            <a:endParaRPr lang="en-IN" dirty="0"/>
          </a:p>
        </p:txBody>
      </p:sp>
      <p:sp>
        <p:nvSpPr>
          <p:cNvPr id="11" name="Text 8"/>
          <p:cNvSpPr/>
          <p:nvPr/>
        </p:nvSpPr>
        <p:spPr>
          <a:xfrm>
            <a:off x="2339458" y="479708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User Acceptance</a:t>
            </a:r>
            <a:endParaRPr lang="en-US" sz="2200" dirty="0"/>
          </a:p>
        </p:txBody>
      </p:sp>
      <p:sp>
        <p:nvSpPr>
          <p:cNvPr id="12" name="Text 9"/>
          <p:cNvSpPr/>
          <p:nvPr/>
        </p:nvSpPr>
        <p:spPr>
          <a:xfrm>
            <a:off x="2275283" y="5072004"/>
            <a:ext cx="6819305" cy="362903"/>
          </a:xfrm>
          <a:prstGeom prst="rect">
            <a:avLst/>
          </a:prstGeom>
          <a:noFill/>
          <a:ln/>
        </p:spPr>
        <p:txBody>
          <a:bodyPr wrap="non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Positive feedback from teachers and students for ease of use.</a:t>
            </a:r>
            <a:endParaRPr lang="en-US" sz="1750" dirty="0"/>
          </a:p>
        </p:txBody>
      </p:sp>
      <p:pic>
        <p:nvPicPr>
          <p:cNvPr id="15" name="Picture 14">
            <a:extLst>
              <a:ext uri="{FF2B5EF4-FFF2-40B4-BE49-F238E27FC236}">
                <a16:creationId xmlns:a16="http://schemas.microsoft.com/office/drawing/2014/main" id="{6D264CF4-7566-23B5-9BCA-C0656A4AA9B3}"/>
              </a:ext>
            </a:extLst>
          </p:cNvPr>
          <p:cNvPicPr>
            <a:picLocks noChangeAspect="1"/>
          </p:cNvPicPr>
          <p:nvPr/>
        </p:nvPicPr>
        <p:blipFill>
          <a:blip r:embed="rId3"/>
          <a:stretch>
            <a:fillRect/>
          </a:stretch>
        </p:blipFill>
        <p:spPr>
          <a:xfrm>
            <a:off x="9784279" y="2336948"/>
            <a:ext cx="3956088" cy="3267632"/>
          </a:xfrm>
          <a:prstGeom prst="rect">
            <a:avLst/>
          </a:prstGeom>
        </p:spPr>
      </p:pic>
      <p:pic>
        <p:nvPicPr>
          <p:cNvPr id="17" name="Picture 16">
            <a:extLst>
              <a:ext uri="{FF2B5EF4-FFF2-40B4-BE49-F238E27FC236}">
                <a16:creationId xmlns:a16="http://schemas.microsoft.com/office/drawing/2014/main" id="{F308C437-7C89-3083-B16C-1F9B08FB5890}"/>
              </a:ext>
            </a:extLst>
          </p:cNvPr>
          <p:cNvPicPr>
            <a:picLocks noChangeAspect="1"/>
          </p:cNvPicPr>
          <p:nvPr/>
        </p:nvPicPr>
        <p:blipFill>
          <a:blip r:embed="rId4"/>
          <a:stretch>
            <a:fillRect/>
          </a:stretch>
        </p:blipFill>
        <p:spPr>
          <a:xfrm>
            <a:off x="9784278" y="5654406"/>
            <a:ext cx="4144483" cy="2296996"/>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205514"/>
          </a:xfrm>
          <a:prstGeom prst="rect">
            <a:avLst/>
          </a:prstGeom>
        </p:spPr>
      </p:pic>
      <p:sp>
        <p:nvSpPr>
          <p:cNvPr id="3" name="Text 0"/>
          <p:cNvSpPr/>
          <p:nvPr/>
        </p:nvSpPr>
        <p:spPr>
          <a:xfrm>
            <a:off x="617458" y="2692360"/>
            <a:ext cx="5733098" cy="551378"/>
          </a:xfrm>
          <a:prstGeom prst="rect">
            <a:avLst/>
          </a:prstGeom>
          <a:noFill/>
          <a:ln/>
        </p:spPr>
        <p:txBody>
          <a:bodyPr wrap="none" lIns="0" tIns="0" rIns="0" bIns="0" rtlCol="0" anchor="t"/>
          <a:lstStyle/>
          <a:p>
            <a:pPr marL="0" indent="0" algn="l">
              <a:lnSpc>
                <a:spcPts val="4300"/>
              </a:lnSpc>
              <a:buNone/>
            </a:pPr>
            <a:r>
              <a:rPr lang="en-US" sz="3450" b="1" dirty="0">
                <a:solidFill>
                  <a:srgbClr val="F94CAF"/>
                </a:solidFill>
                <a:latin typeface="Inconsolata Bold" pitchFamily="34" charset="0"/>
                <a:ea typeface="Inconsolata Bold" pitchFamily="34" charset="-122"/>
                <a:cs typeface="Inconsolata Bold" pitchFamily="34" charset="-120"/>
              </a:rPr>
              <a:t>Next Steps and Future Work</a:t>
            </a:r>
            <a:endParaRPr lang="en-US" sz="3450" dirty="0"/>
          </a:p>
        </p:txBody>
      </p:sp>
      <p:pic>
        <p:nvPicPr>
          <p:cNvPr id="4" name="Image 1" descr="preencoded.png"/>
          <p:cNvPicPr>
            <a:picLocks noChangeAspect="1"/>
          </p:cNvPicPr>
          <p:nvPr/>
        </p:nvPicPr>
        <p:blipFill>
          <a:blip r:embed="rId4"/>
          <a:stretch>
            <a:fillRect/>
          </a:stretch>
        </p:blipFill>
        <p:spPr>
          <a:xfrm>
            <a:off x="617458" y="3508296"/>
            <a:ext cx="882134" cy="1058585"/>
          </a:xfrm>
          <a:prstGeom prst="rect">
            <a:avLst/>
          </a:prstGeom>
        </p:spPr>
      </p:pic>
      <p:sp>
        <p:nvSpPr>
          <p:cNvPr id="5" name="Text 1"/>
          <p:cNvSpPr/>
          <p:nvPr/>
        </p:nvSpPr>
        <p:spPr>
          <a:xfrm>
            <a:off x="1764149" y="3684627"/>
            <a:ext cx="2205514" cy="275630"/>
          </a:xfrm>
          <a:prstGeom prst="rect">
            <a:avLst/>
          </a:prstGeom>
          <a:noFill/>
          <a:ln/>
        </p:spPr>
        <p:txBody>
          <a:bodyPr wrap="none" lIns="0" tIns="0" rIns="0" bIns="0" rtlCol="0" anchor="t"/>
          <a:lstStyle/>
          <a:p>
            <a:pPr marL="0" indent="0" algn="l">
              <a:lnSpc>
                <a:spcPts val="2150"/>
              </a:lnSpc>
              <a:buNone/>
            </a:pPr>
            <a:r>
              <a:rPr lang="en-US" sz="2000" b="1" dirty="0">
                <a:solidFill>
                  <a:srgbClr val="DAD1E6"/>
                </a:solidFill>
                <a:latin typeface="Inconsolata Bold" pitchFamily="34" charset="0"/>
                <a:ea typeface="Inconsolata Bold" pitchFamily="34" charset="-122"/>
                <a:cs typeface="Inconsolata Bold" pitchFamily="34" charset="-120"/>
              </a:rPr>
              <a:t>Expand Dataset</a:t>
            </a:r>
            <a:endParaRPr lang="en-US" sz="2000" dirty="0"/>
          </a:p>
        </p:txBody>
      </p:sp>
      <p:sp>
        <p:nvSpPr>
          <p:cNvPr id="6" name="Text 2"/>
          <p:cNvSpPr/>
          <p:nvPr/>
        </p:nvSpPr>
        <p:spPr>
          <a:xfrm>
            <a:off x="1764149" y="4066103"/>
            <a:ext cx="12248793" cy="282297"/>
          </a:xfrm>
          <a:prstGeom prst="rect">
            <a:avLst/>
          </a:prstGeom>
          <a:noFill/>
          <a:ln/>
        </p:spPr>
        <p:txBody>
          <a:bodyPr wrap="none" lIns="0" tIns="0" rIns="0" bIns="0" rtlCol="0" anchor="t"/>
          <a:lstStyle/>
          <a:p>
            <a:pPr marL="0" indent="0" algn="l">
              <a:lnSpc>
                <a:spcPts val="2200"/>
              </a:lnSpc>
              <a:buNone/>
            </a:pPr>
            <a:r>
              <a:rPr lang="en-US" sz="1600" dirty="0">
                <a:solidFill>
                  <a:srgbClr val="DAD1E6"/>
                </a:solidFill>
                <a:latin typeface="Fira Sans" pitchFamily="34" charset="0"/>
                <a:ea typeface="Fira Sans" pitchFamily="34" charset="-122"/>
                <a:cs typeface="Fira Sans" pitchFamily="34" charset="-120"/>
              </a:rPr>
              <a:t>Collect diverse face data for better recognition accuracy</a:t>
            </a:r>
            <a:r>
              <a:rPr lang="en-US" sz="1350" dirty="0">
                <a:solidFill>
                  <a:srgbClr val="DAD1E6"/>
                </a:solidFill>
                <a:latin typeface="Fira Sans" pitchFamily="34" charset="0"/>
                <a:ea typeface="Fira Sans" pitchFamily="34" charset="-122"/>
                <a:cs typeface="Fira Sans" pitchFamily="34" charset="-120"/>
              </a:rPr>
              <a:t>.</a:t>
            </a:r>
            <a:endParaRPr lang="en-US" sz="1350" dirty="0"/>
          </a:p>
        </p:txBody>
      </p:sp>
      <p:pic>
        <p:nvPicPr>
          <p:cNvPr id="7" name="Image 2" descr="preencoded.png"/>
          <p:cNvPicPr>
            <a:picLocks noChangeAspect="1"/>
          </p:cNvPicPr>
          <p:nvPr/>
        </p:nvPicPr>
        <p:blipFill>
          <a:blip r:embed="rId5"/>
          <a:stretch>
            <a:fillRect/>
          </a:stretch>
        </p:blipFill>
        <p:spPr>
          <a:xfrm>
            <a:off x="617458" y="4566880"/>
            <a:ext cx="882134" cy="1058585"/>
          </a:xfrm>
          <a:prstGeom prst="rect">
            <a:avLst/>
          </a:prstGeom>
        </p:spPr>
      </p:pic>
      <p:sp>
        <p:nvSpPr>
          <p:cNvPr id="8" name="Text 3"/>
          <p:cNvSpPr/>
          <p:nvPr/>
        </p:nvSpPr>
        <p:spPr>
          <a:xfrm>
            <a:off x="1764149" y="4743212"/>
            <a:ext cx="2205514" cy="275630"/>
          </a:xfrm>
          <a:prstGeom prst="rect">
            <a:avLst/>
          </a:prstGeom>
          <a:noFill/>
          <a:ln/>
        </p:spPr>
        <p:txBody>
          <a:bodyPr wrap="none" lIns="0" tIns="0" rIns="0" bIns="0" rtlCol="0" anchor="t"/>
          <a:lstStyle/>
          <a:p>
            <a:pPr marL="0" indent="0" algn="l">
              <a:lnSpc>
                <a:spcPts val="2150"/>
              </a:lnSpc>
              <a:buNone/>
            </a:pPr>
            <a:r>
              <a:rPr lang="en-US" b="1" dirty="0">
                <a:solidFill>
                  <a:srgbClr val="DAD1E6"/>
                </a:solidFill>
                <a:latin typeface="Inconsolata Bold" pitchFamily="34" charset="0"/>
                <a:ea typeface="Inconsolata Bold" pitchFamily="34" charset="-122"/>
                <a:cs typeface="Inconsolata Bold" pitchFamily="34" charset="-120"/>
              </a:rPr>
              <a:t>Integrate AI M</a:t>
            </a:r>
            <a:r>
              <a:rPr lang="en-US" sz="2000" b="1" dirty="0">
                <a:solidFill>
                  <a:srgbClr val="DAD1E6"/>
                </a:solidFill>
                <a:latin typeface="Inconsolata Bold" pitchFamily="34" charset="0"/>
                <a:ea typeface="Inconsolata Bold" pitchFamily="34" charset="-122"/>
                <a:cs typeface="Inconsolata Bold" pitchFamily="34" charset="-120"/>
              </a:rPr>
              <a:t>ode</a:t>
            </a:r>
            <a:r>
              <a:rPr lang="en-US" b="1" dirty="0">
                <a:solidFill>
                  <a:srgbClr val="DAD1E6"/>
                </a:solidFill>
                <a:latin typeface="Inconsolata Bold" pitchFamily="34" charset="0"/>
                <a:ea typeface="Inconsolata Bold" pitchFamily="34" charset="-122"/>
                <a:cs typeface="Inconsolata Bold" pitchFamily="34" charset="-120"/>
              </a:rPr>
              <a:t>ls</a:t>
            </a:r>
            <a:endParaRPr lang="en-US" dirty="0"/>
          </a:p>
        </p:txBody>
      </p:sp>
      <p:sp>
        <p:nvSpPr>
          <p:cNvPr id="9" name="Text 4"/>
          <p:cNvSpPr/>
          <p:nvPr/>
        </p:nvSpPr>
        <p:spPr>
          <a:xfrm>
            <a:off x="1764149" y="5124688"/>
            <a:ext cx="12248793" cy="282297"/>
          </a:xfrm>
          <a:prstGeom prst="rect">
            <a:avLst/>
          </a:prstGeom>
          <a:noFill/>
          <a:ln/>
        </p:spPr>
        <p:txBody>
          <a:bodyPr wrap="none" lIns="0" tIns="0" rIns="0" bIns="0" rtlCol="0" anchor="t"/>
          <a:lstStyle/>
          <a:p>
            <a:pPr marL="0" indent="0" algn="l">
              <a:lnSpc>
                <a:spcPts val="2200"/>
              </a:lnSpc>
              <a:buNone/>
            </a:pPr>
            <a:r>
              <a:rPr lang="en-US" sz="1600" dirty="0">
                <a:solidFill>
                  <a:srgbClr val="DAD1E6"/>
                </a:solidFill>
                <a:latin typeface="Fira Sans" pitchFamily="34" charset="0"/>
                <a:ea typeface="Fira Sans" pitchFamily="34" charset="-122"/>
                <a:cs typeface="Fira Sans" pitchFamily="34" charset="-120"/>
              </a:rPr>
              <a:t>Use deep learning for improved face detection and recognition</a:t>
            </a:r>
            <a:r>
              <a:rPr lang="en-US" sz="1350" dirty="0">
                <a:solidFill>
                  <a:srgbClr val="DAD1E6"/>
                </a:solidFill>
                <a:latin typeface="Fira Sans" pitchFamily="34" charset="0"/>
                <a:ea typeface="Fira Sans" pitchFamily="34" charset="-122"/>
                <a:cs typeface="Fira Sans" pitchFamily="34" charset="-120"/>
              </a:rPr>
              <a:t>.</a:t>
            </a:r>
            <a:endParaRPr lang="en-US" sz="1350" dirty="0"/>
          </a:p>
        </p:txBody>
      </p:sp>
      <p:pic>
        <p:nvPicPr>
          <p:cNvPr id="10" name="Image 3" descr="preencoded.png"/>
          <p:cNvPicPr>
            <a:picLocks noChangeAspect="1"/>
          </p:cNvPicPr>
          <p:nvPr/>
        </p:nvPicPr>
        <p:blipFill>
          <a:blip r:embed="rId6"/>
          <a:stretch>
            <a:fillRect/>
          </a:stretch>
        </p:blipFill>
        <p:spPr>
          <a:xfrm>
            <a:off x="617458" y="5625465"/>
            <a:ext cx="882134" cy="1058585"/>
          </a:xfrm>
          <a:prstGeom prst="rect">
            <a:avLst/>
          </a:prstGeom>
        </p:spPr>
      </p:pic>
      <p:sp>
        <p:nvSpPr>
          <p:cNvPr id="11" name="Text 5"/>
          <p:cNvSpPr/>
          <p:nvPr/>
        </p:nvSpPr>
        <p:spPr>
          <a:xfrm>
            <a:off x="1764149" y="5795130"/>
            <a:ext cx="2425660" cy="275630"/>
          </a:xfrm>
          <a:prstGeom prst="rect">
            <a:avLst/>
          </a:prstGeom>
          <a:noFill/>
          <a:ln/>
        </p:spPr>
        <p:txBody>
          <a:bodyPr wrap="none" lIns="0" tIns="0" rIns="0" bIns="0" rtlCol="0" anchor="t"/>
          <a:lstStyle/>
          <a:p>
            <a:pPr marL="0" indent="0" algn="l">
              <a:lnSpc>
                <a:spcPts val="2150"/>
              </a:lnSpc>
              <a:buNone/>
            </a:pPr>
            <a:r>
              <a:rPr lang="en-US" sz="2000" b="1" dirty="0">
                <a:solidFill>
                  <a:srgbClr val="DAD1E6"/>
                </a:solidFill>
                <a:latin typeface="Inconsolata Bold" pitchFamily="34" charset="0"/>
                <a:ea typeface="Inconsolata Bold" pitchFamily="34" charset="-122"/>
                <a:cs typeface="Inconsolata Bold" pitchFamily="34" charset="-120"/>
              </a:rPr>
              <a:t>Mobile App Development</a:t>
            </a:r>
            <a:endParaRPr lang="en-US" sz="2000" dirty="0"/>
          </a:p>
        </p:txBody>
      </p:sp>
      <p:sp>
        <p:nvSpPr>
          <p:cNvPr id="12" name="Text 6"/>
          <p:cNvSpPr/>
          <p:nvPr/>
        </p:nvSpPr>
        <p:spPr>
          <a:xfrm>
            <a:off x="1764149" y="6183273"/>
            <a:ext cx="12248793" cy="282297"/>
          </a:xfrm>
          <a:prstGeom prst="rect">
            <a:avLst/>
          </a:prstGeom>
          <a:noFill/>
          <a:ln/>
        </p:spPr>
        <p:txBody>
          <a:bodyPr wrap="none" lIns="0" tIns="0" rIns="0" bIns="0" rtlCol="0" anchor="t"/>
          <a:lstStyle/>
          <a:p>
            <a:pPr marL="0" indent="0" algn="l">
              <a:lnSpc>
                <a:spcPts val="2200"/>
              </a:lnSpc>
              <a:buNone/>
            </a:pPr>
            <a:r>
              <a:rPr lang="en-US" sz="1600" dirty="0">
                <a:solidFill>
                  <a:srgbClr val="DAD1E6"/>
                </a:solidFill>
                <a:latin typeface="Fira Sans" pitchFamily="34" charset="0"/>
                <a:ea typeface="Fira Sans" pitchFamily="34" charset="-122"/>
                <a:cs typeface="Fira Sans" pitchFamily="34" charset="-120"/>
              </a:rPr>
              <a:t>Create mobile attendance apps with face recognition features</a:t>
            </a:r>
            <a:r>
              <a:rPr lang="en-US" sz="1350" dirty="0">
                <a:solidFill>
                  <a:srgbClr val="DAD1E6"/>
                </a:solidFill>
                <a:latin typeface="Fira Sans" pitchFamily="34" charset="0"/>
                <a:ea typeface="Fira Sans" pitchFamily="34" charset="-122"/>
                <a:cs typeface="Fira Sans" pitchFamily="34" charset="-120"/>
              </a:rPr>
              <a:t>.</a:t>
            </a:r>
            <a:endParaRPr lang="en-US" sz="1350" dirty="0"/>
          </a:p>
        </p:txBody>
      </p:sp>
      <p:pic>
        <p:nvPicPr>
          <p:cNvPr id="13" name="Image 4" descr="preencoded.png"/>
          <p:cNvPicPr>
            <a:picLocks noChangeAspect="1"/>
          </p:cNvPicPr>
          <p:nvPr/>
        </p:nvPicPr>
        <p:blipFill>
          <a:blip r:embed="rId7"/>
          <a:stretch>
            <a:fillRect/>
          </a:stretch>
        </p:blipFill>
        <p:spPr>
          <a:xfrm>
            <a:off x="617458" y="6684050"/>
            <a:ext cx="882134" cy="1058585"/>
          </a:xfrm>
          <a:prstGeom prst="rect">
            <a:avLst/>
          </a:prstGeom>
        </p:spPr>
      </p:pic>
      <p:sp>
        <p:nvSpPr>
          <p:cNvPr id="14" name="Text 7"/>
          <p:cNvSpPr/>
          <p:nvPr/>
        </p:nvSpPr>
        <p:spPr>
          <a:xfrm>
            <a:off x="1764149" y="6860381"/>
            <a:ext cx="2205514" cy="275630"/>
          </a:xfrm>
          <a:prstGeom prst="rect">
            <a:avLst/>
          </a:prstGeom>
          <a:noFill/>
          <a:ln/>
        </p:spPr>
        <p:txBody>
          <a:bodyPr wrap="none" lIns="0" tIns="0" rIns="0" bIns="0" rtlCol="0" anchor="t"/>
          <a:lstStyle/>
          <a:p>
            <a:pPr marL="0" indent="0" algn="l">
              <a:lnSpc>
                <a:spcPts val="2150"/>
              </a:lnSpc>
              <a:buNone/>
            </a:pPr>
            <a:r>
              <a:rPr lang="en-US" sz="2000" b="1" dirty="0">
                <a:solidFill>
                  <a:srgbClr val="DAD1E6"/>
                </a:solidFill>
                <a:latin typeface="Inconsolata Bold" pitchFamily="34" charset="0"/>
                <a:ea typeface="Inconsolata Bold" pitchFamily="34" charset="-122"/>
                <a:cs typeface="Inconsolata Bold" pitchFamily="34" charset="-120"/>
              </a:rPr>
              <a:t>Continuous Feedback</a:t>
            </a:r>
            <a:endParaRPr lang="en-US" sz="2000" dirty="0"/>
          </a:p>
        </p:txBody>
      </p:sp>
      <p:sp>
        <p:nvSpPr>
          <p:cNvPr id="15" name="Text 8"/>
          <p:cNvSpPr/>
          <p:nvPr/>
        </p:nvSpPr>
        <p:spPr>
          <a:xfrm>
            <a:off x="1764149" y="7241858"/>
            <a:ext cx="12248793" cy="282297"/>
          </a:xfrm>
          <a:prstGeom prst="rect">
            <a:avLst/>
          </a:prstGeom>
          <a:noFill/>
          <a:ln/>
        </p:spPr>
        <p:txBody>
          <a:bodyPr wrap="none" lIns="0" tIns="0" rIns="0" bIns="0" rtlCol="0" anchor="t"/>
          <a:lstStyle/>
          <a:p>
            <a:pPr marL="0" indent="0" algn="l">
              <a:lnSpc>
                <a:spcPts val="2200"/>
              </a:lnSpc>
              <a:buNone/>
            </a:pPr>
            <a:r>
              <a:rPr lang="en-US" sz="1600" dirty="0">
                <a:solidFill>
                  <a:srgbClr val="DAD1E6"/>
                </a:solidFill>
                <a:latin typeface="Fira Sans" pitchFamily="34" charset="0"/>
                <a:ea typeface="Fira Sans" pitchFamily="34" charset="-122"/>
                <a:cs typeface="Fira Sans" pitchFamily="34" charset="-120"/>
              </a:rPr>
              <a:t>Incorporate user feedback to enhance system usability.</a:t>
            </a:r>
            <a:endParaRPr lang="en-US" sz="1600" dirty="0"/>
          </a:p>
        </p:txBody>
      </p:sp>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778675"/>
            <a:ext cx="8788122" cy="708779"/>
          </a:xfrm>
          <a:prstGeom prst="rect">
            <a:avLst/>
          </a:prstGeom>
          <a:noFill/>
          <a:ln/>
        </p:spPr>
        <p:txBody>
          <a:bodyPr wrap="none" lIns="0" tIns="0" rIns="0" bIns="0" rtlCol="0" anchor="t"/>
          <a:lstStyle/>
          <a:p>
            <a:pPr marL="0" indent="0" algn="l">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Conclusions and Recommendations</a:t>
            </a:r>
            <a:endParaRPr lang="en-US" sz="4450" dirty="0"/>
          </a:p>
        </p:txBody>
      </p:sp>
      <p:sp>
        <p:nvSpPr>
          <p:cNvPr id="3" name="Text 1"/>
          <p:cNvSpPr/>
          <p:nvPr/>
        </p:nvSpPr>
        <p:spPr>
          <a:xfrm>
            <a:off x="793790" y="3254454"/>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Conclusions</a:t>
            </a:r>
            <a:endParaRPr lang="en-US" sz="2200" dirty="0"/>
          </a:p>
        </p:txBody>
      </p:sp>
      <p:sp>
        <p:nvSpPr>
          <p:cNvPr id="4" name="Text 2"/>
          <p:cNvSpPr/>
          <p:nvPr/>
        </p:nvSpPr>
        <p:spPr>
          <a:xfrm>
            <a:off x="793790" y="3835598"/>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Face recognition system streamlines attendance, reduces errors.</a:t>
            </a:r>
            <a:endParaRPr lang="en-US" sz="1750" dirty="0"/>
          </a:p>
        </p:txBody>
      </p:sp>
      <p:sp>
        <p:nvSpPr>
          <p:cNvPr id="5" name="Text 3"/>
          <p:cNvSpPr/>
          <p:nvPr/>
        </p:nvSpPr>
        <p:spPr>
          <a:xfrm>
            <a:off x="793790" y="4765477"/>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DAD1E6"/>
                </a:solidFill>
                <a:latin typeface="Fira Sans" pitchFamily="34" charset="0"/>
                <a:ea typeface="Fira Sans" pitchFamily="34" charset="-122"/>
                <a:cs typeface="Fira Sans" pitchFamily="34" charset="-120"/>
              </a:rPr>
              <a:t>OpenCV and Python offer accessible tools for real-time solutions.</a:t>
            </a:r>
            <a:endParaRPr lang="en-US" sz="1750" dirty="0"/>
          </a:p>
        </p:txBody>
      </p:sp>
      <p:sp>
        <p:nvSpPr>
          <p:cNvPr id="6" name="Text 4"/>
          <p:cNvSpPr/>
          <p:nvPr/>
        </p:nvSpPr>
        <p:spPr>
          <a:xfrm>
            <a:off x="7599521" y="3254454"/>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Recommendations</a:t>
            </a:r>
            <a:endParaRPr lang="en-US" sz="2200" dirty="0"/>
          </a:p>
        </p:txBody>
      </p:sp>
      <p:sp>
        <p:nvSpPr>
          <p:cNvPr id="7" name="Text 5"/>
          <p:cNvSpPr/>
          <p:nvPr/>
        </p:nvSpPr>
        <p:spPr>
          <a:xfrm>
            <a:off x="7599521" y="3835598"/>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DAD1E6"/>
                </a:solidFill>
                <a:latin typeface="Fira Sans" pitchFamily="34" charset="0"/>
                <a:ea typeface="Fira Sans" pitchFamily="34" charset="-122"/>
                <a:cs typeface="Fira Sans" pitchFamily="34" charset="-120"/>
              </a:rPr>
              <a:t>Expand system with multi-angle cameras for increased accuracy.</a:t>
            </a:r>
            <a:endParaRPr lang="en-US" sz="1750" dirty="0"/>
          </a:p>
        </p:txBody>
      </p:sp>
      <p:sp>
        <p:nvSpPr>
          <p:cNvPr id="8" name="Text 6"/>
          <p:cNvSpPr/>
          <p:nvPr/>
        </p:nvSpPr>
        <p:spPr>
          <a:xfrm>
            <a:off x="7599521" y="4640699"/>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DAD1E6"/>
                </a:solidFill>
                <a:latin typeface="Fira Sans" pitchFamily="34" charset="0"/>
                <a:ea typeface="Fira Sans" pitchFamily="34" charset="-122"/>
                <a:cs typeface="Fira Sans" pitchFamily="34" charset="-120"/>
              </a:rPr>
              <a:t>Integrate with school management software for seamless data flow.</a:t>
            </a:r>
            <a:endParaRPr lang="en-US" sz="1750" dirty="0"/>
          </a:p>
        </p:txBody>
      </p:sp>
      <p:sp>
        <p:nvSpPr>
          <p:cNvPr id="9" name="Text 7"/>
          <p:cNvSpPr/>
          <p:nvPr/>
        </p:nvSpPr>
        <p:spPr>
          <a:xfrm>
            <a:off x="7599521" y="5445800"/>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DAD1E6"/>
                </a:solidFill>
                <a:latin typeface="Fira Sans" pitchFamily="34" charset="0"/>
                <a:ea typeface="Fira Sans" pitchFamily="34" charset="-122"/>
                <a:cs typeface="Fira Sans" pitchFamily="34" charset="-120"/>
              </a:rPr>
              <a:t>Regularly update face databases for new students and staff.</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46</TotalTime>
  <Words>489</Words>
  <Application>Microsoft Office PowerPoint</Application>
  <PresentationFormat>Custom</PresentationFormat>
  <Paragraphs>89</Paragraphs>
  <Slides>11</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Fira Sans</vt:lpstr>
      <vt:lpstr>Wingdings 3</vt:lpstr>
      <vt:lpstr>Century Gothic</vt:lpstr>
      <vt:lpstr>Inconsolata Bold</vt:lpstr>
      <vt:lpstr>Ion Boardroom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Sarthak's DELL</cp:lastModifiedBy>
  <cp:revision>9</cp:revision>
  <dcterms:created xsi:type="dcterms:W3CDTF">2025-05-06T10:44:28Z</dcterms:created>
  <dcterms:modified xsi:type="dcterms:W3CDTF">2025-05-08T03:23:27Z</dcterms:modified>
</cp:coreProperties>
</file>